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9"/>
  </p:notesMasterIdLst>
  <p:handoutMasterIdLst>
    <p:handoutMasterId r:id="rId40"/>
  </p:handoutMasterIdLst>
  <p:sldIdLst>
    <p:sldId id="335" r:id="rId5"/>
    <p:sldId id="331" r:id="rId6"/>
    <p:sldId id="332" r:id="rId7"/>
    <p:sldId id="298" r:id="rId8"/>
    <p:sldId id="262" r:id="rId9"/>
    <p:sldId id="263" r:id="rId10"/>
    <p:sldId id="333" r:id="rId11"/>
    <p:sldId id="299" r:id="rId12"/>
    <p:sldId id="302" r:id="rId13"/>
    <p:sldId id="264" r:id="rId14"/>
    <p:sldId id="334" r:id="rId15"/>
    <p:sldId id="266" r:id="rId16"/>
    <p:sldId id="265" r:id="rId17"/>
    <p:sldId id="276" r:id="rId18"/>
    <p:sldId id="303" r:id="rId19"/>
    <p:sldId id="293" r:id="rId20"/>
    <p:sldId id="277" r:id="rId21"/>
    <p:sldId id="284" r:id="rId22"/>
    <p:sldId id="269" r:id="rId23"/>
    <p:sldId id="304" r:id="rId24"/>
    <p:sldId id="305" r:id="rId25"/>
    <p:sldId id="308" r:id="rId26"/>
    <p:sldId id="270" r:id="rId27"/>
    <p:sldId id="309" r:id="rId28"/>
    <p:sldId id="311" r:id="rId29"/>
    <p:sldId id="312" r:id="rId30"/>
    <p:sldId id="314" r:id="rId31"/>
    <p:sldId id="313" r:id="rId32"/>
    <p:sldId id="315" r:id="rId33"/>
    <p:sldId id="316" r:id="rId34"/>
    <p:sldId id="317" r:id="rId35"/>
    <p:sldId id="294" r:id="rId36"/>
    <p:sldId id="296" r:id="rId37"/>
    <p:sldId id="275" r:id="rId3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220"/>
  </p:normalViewPr>
  <p:slideViewPr>
    <p:cSldViewPr snapToGrid="0" snapToObjects="1">
      <p:cViewPr varScale="1">
        <p:scale>
          <a:sx n="92" d="100"/>
          <a:sy n="92" d="100"/>
        </p:scale>
        <p:origin x="161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 Type="http://schemas.openxmlformats.org/officeDocument/2006/relationships/customXml" Target="../customXml/item3.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 Type="http://schemas.openxmlformats.org/officeDocument/2006/relationships/slideMaster" Target="slideMasters/slide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97FC95-15FB-F630-E003-E37C03D06A78}"/>
              </a:ext>
            </a:extLst>
          </p:cNvPr>
          <p:cNvSpPr>
            <a:spLocks noGrp="1"/>
          </p:cNvSpPr>
          <p:nvPr>
            <p:ph type="ctrTitle"/>
          </p:nvPr>
        </p:nvSpPr>
        <p:spPr/>
        <p:txBody>
          <a:bodyPr/>
          <a:lstStyle/>
          <a:p>
            <a:endParaRPr lang="es-CL"/>
          </a:p>
        </p:txBody>
      </p:sp>
      <p:pic>
        <p:nvPicPr>
          <p:cNvPr id="4" name="Imagen 3">
            <a:extLst>
              <a:ext uri="{FF2B5EF4-FFF2-40B4-BE49-F238E27FC236}">
                <a16:creationId xmlns:a16="http://schemas.microsoft.com/office/drawing/2014/main" id="{4C7BDF13-F282-B06A-6F76-97D3CDAE1FF5}"/>
              </a:ext>
            </a:extLst>
          </p:cNvPr>
          <p:cNvPicPr>
            <a:picLocks noChangeAspect="1"/>
          </p:cNvPicPr>
          <p:nvPr/>
        </p:nvPicPr>
        <p:blipFill>
          <a:blip r:embed="rId2"/>
          <a:stretch>
            <a:fillRect/>
          </a:stretch>
        </p:blipFill>
        <p:spPr>
          <a:xfrm>
            <a:off x="0" y="0"/>
            <a:ext cx="12191999" cy="6858000"/>
          </a:xfrm>
          <a:prstGeom prst="rect">
            <a:avLst/>
          </a:prstGeom>
        </p:spPr>
      </p:pic>
      <p:pic>
        <p:nvPicPr>
          <p:cNvPr id="5" name="Picture 2" descr="IBM Skills Network Logo - Horizontal-noai copy.png">
            <a:extLst>
              <a:ext uri="{FF2B5EF4-FFF2-40B4-BE49-F238E27FC236}">
                <a16:creationId xmlns:a16="http://schemas.microsoft.com/office/drawing/2014/main" id="{C6EF1E32-2D33-2F7E-84DE-F7091ACBB684}"/>
              </a:ext>
            </a:extLst>
          </p:cNvPr>
          <p:cNvPicPr>
            <a:picLocks noChangeAspect="1"/>
          </p:cNvPicPr>
          <p:nvPr/>
        </p:nvPicPr>
        <p:blipFill>
          <a:blip r:embed="rId3"/>
          <a:stretch>
            <a:fillRect/>
          </a:stretch>
        </p:blipFill>
        <p:spPr>
          <a:xfrm>
            <a:off x="8248830" y="593700"/>
            <a:ext cx="2104103" cy="629183"/>
          </a:xfrm>
          <a:prstGeom prst="rect">
            <a:avLst/>
          </a:prstGeom>
        </p:spPr>
      </p:pic>
      <p:sp>
        <p:nvSpPr>
          <p:cNvPr id="6" name="TextBox 5">
            <a:extLst>
              <a:ext uri="{FF2B5EF4-FFF2-40B4-BE49-F238E27FC236}">
                <a16:creationId xmlns:a16="http://schemas.microsoft.com/office/drawing/2014/main" id="{98B0944D-B783-7AE7-1710-CC485631EE4B}"/>
              </a:ext>
            </a:extLst>
          </p:cNvPr>
          <p:cNvSpPr txBox="1"/>
          <p:nvPr/>
        </p:nvSpPr>
        <p:spPr>
          <a:xfrm>
            <a:off x="8248830" y="1927405"/>
            <a:ext cx="2514600" cy="646331"/>
          </a:xfrm>
          <a:prstGeom prst="rect">
            <a:avLst/>
          </a:prstGeom>
          <a:noFill/>
        </p:spPr>
        <p:txBody>
          <a:bodyPr wrap="square" lIns="91440" tIns="45720" rIns="91440" bIns="45720" rtlCol="0" anchor="t">
            <a:spAutoFit/>
          </a:bodyPr>
          <a:lstStyle/>
          <a:p>
            <a:r>
              <a:rPr lang="es-419" dirty="0" sz="2400" b="0">
                <a:solidFill>
                  <a:schemeClr val="bg2"/>
                </a:solidFill>
                <a:latin typeface="Calibri"/>
                <a:ea typeface="SF Pro" pitchFamily="2" charset="0"/>
                <a:cs typeface="SF Pro" pitchFamily="2" charset="0"/>
              </a:rPr>
              <a:t>Mauricio González</a:t>
            </a:r>
            <a:endParaRPr lang="en-US" dirty="0">
              <a:solidFill>
                <a:schemeClr val="bg2"/>
              </a:solidFill>
              <a:latin typeface="Abadi"/>
              <a:ea typeface="SF Pro" pitchFamily="2" charset="0"/>
              <a:cs typeface="SF Pro" pitchFamily="2" charset="0"/>
            </a:endParaRPr>
          </a:p>
          <a:p>
            <a:r>
              <a:rPr lang="es-419" dirty="0" sz="2400" b="0">
                <a:solidFill>
                  <a:schemeClr val="bg2"/>
                </a:solidFill>
                <a:latin typeface="Calibri" panose="020B0604020104020204" pitchFamily="34" charset="0"/>
                <a:ea typeface="SF Pro" pitchFamily="2" charset="0"/>
                <a:cs typeface="SF Pro" pitchFamily="2" charset="0"/>
              </a:rPr>
              <a:t>Diciembre 2024</a:t>
            </a:r>
            <a:endParaRPr lang="en-US"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0844983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b="0">
                <a:latin typeface="Calibri"/>
              </a:rPr>
              <a:t>import pandas as pd</a:t>
            </a:r>
          </a:p>
          <a:p>
            <a:endParaRPr lang="en-US" sz="2400" dirty="0"/>
          </a:p>
          <a:p>
            <a:r>
              <a:rPr lang="en-US" sz="2400" dirty="0" b="0">
                <a:latin typeface="Calibri"/>
              </a:rPr>
              <a:t># </a:t>
            </a:r>
            <a:r>
              <a:rPr lang="en-US" sz="2400" dirty="0" err="1" b="0">
                <a:latin typeface="Calibri"/>
              </a:rPr>
              <a:t>Cargar</a:t>
            </a:r>
            <a:r>
              <a:rPr lang="en-US" sz="2400" dirty="0" b="0">
                <a:latin typeface="Calibri"/>
              </a:rPr>
              <a:t> </a:t>
            </a:r>
            <a:r>
              <a:rPr lang="en-US" sz="2400" dirty="0" err="1" b="0">
                <a:latin typeface="Calibri"/>
              </a:rPr>
              <a:t>los</a:t>
            </a:r>
            <a:r>
              <a:rPr lang="en-US" sz="2400" dirty="0" b="0">
                <a:latin typeface="Calibri"/>
              </a:rPr>
              <a:t> </a:t>
            </a:r>
            <a:r>
              <a:rPr lang="en-US" sz="2400" dirty="0" err="1" b="0">
                <a:latin typeface="Calibri"/>
              </a:rPr>
              <a:t>datos</a:t>
            </a:r>
            <a:endParaRPr lang="en-US" sz="2400" dirty="0"/>
          </a:p>
          <a:p>
            <a:r>
              <a:rPr lang="en-US" sz="2400" dirty="0" b="0">
                <a:latin typeface="Calibri"/>
              </a:rPr>
              <a:t>data = </a:t>
            </a:r>
            <a:r>
              <a:rPr lang="en-US" sz="2400" dirty="0" err="1" b="0">
                <a:latin typeface="Calibri"/>
              </a:rPr>
              <a:t>pd.read_csv</a:t>
            </a:r>
            <a:r>
              <a:rPr lang="en-US" sz="2400" dirty="0" b="0">
                <a:latin typeface="Calibri"/>
              </a:rPr>
              <a:t>('</a:t>
            </a:r>
            <a:r>
              <a:rPr lang="en-US" sz="2400" dirty="0" err="1" b="0">
                <a:latin typeface="Calibri"/>
              </a:rPr>
              <a:t>datos.csv</a:t>
            </a:r>
            <a:r>
              <a:rPr lang="en-US" sz="2400" dirty="0" b="0">
                <a:latin typeface="Calibri"/>
              </a:rPr>
              <a:t>')</a:t>
            </a:r>
          </a:p>
          <a:p>
            <a:endParaRPr lang="en-US" sz="2400" dirty="0"/>
          </a:p>
          <a:p>
            <a:r>
              <a:rPr lang="en-US" sz="2400" dirty="0" b="0">
                <a:latin typeface="Calibri"/>
              </a:rPr>
              <a:t># </a:t>
            </a:r>
            <a:r>
              <a:rPr lang="en-US" sz="2400" dirty="0" err="1" b="0">
                <a:latin typeface="Calibri"/>
              </a:rPr>
              <a:t>Manejar</a:t>
            </a:r>
            <a:r>
              <a:rPr lang="en-US" sz="2400" dirty="0" b="0">
                <a:latin typeface="Calibri"/>
              </a:rPr>
              <a:t> </a:t>
            </a:r>
            <a:r>
              <a:rPr lang="en-US" sz="2400" dirty="0" err="1" b="0">
                <a:latin typeface="Calibri"/>
              </a:rPr>
              <a:t>valores</a:t>
            </a:r>
            <a:r>
              <a:rPr lang="en-US" sz="2400" dirty="0" b="0">
                <a:latin typeface="Calibri"/>
              </a:rPr>
              <a:t> </a:t>
            </a:r>
            <a:r>
              <a:rPr lang="en-US" sz="2400" dirty="0" err="1" b="0">
                <a:latin typeface="Calibri"/>
              </a:rPr>
              <a:t>faltantes</a:t>
            </a:r>
            <a:endParaRPr lang="en-US" sz="2400" dirty="0"/>
          </a:p>
          <a:p>
            <a:r>
              <a:rPr lang="en-US" sz="2400" dirty="0" err="1" b="0">
                <a:latin typeface="Calibri"/>
              </a:rPr>
              <a:t>data.fillna</a:t>
            </a:r>
            <a:r>
              <a:rPr lang="en-US" sz="2400" dirty="0" b="0">
                <a:latin typeface="Calibri"/>
              </a:rPr>
              <a:t>(</a:t>
            </a:r>
            <a:r>
              <a:rPr lang="en-US" sz="2400" dirty="0" err="1" b="0">
                <a:latin typeface="Calibri"/>
              </a:rPr>
              <a:t>data.mean</a:t>
            </a:r>
            <a:r>
              <a:rPr lang="en-US" sz="2400" dirty="0" b="0">
                <a:latin typeface="Calibri"/>
              </a:rPr>
              <a:t>(), </a:t>
            </a:r>
            <a:r>
              <a:rPr lang="en-US" sz="2400" dirty="0" err="1" b="0">
                <a:latin typeface="Calibri"/>
              </a:rPr>
              <a:t>inplace</a:t>
            </a:r>
            <a:r>
              <a:rPr lang="en-US" sz="2400" dirty="0" b="0">
                <a:latin typeface="Calibri"/>
              </a:rPr>
              <a:t>=True)</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CC73D2-8216-A40D-2342-4EB6B425E0BE}"/>
              </a:ext>
            </a:extLst>
          </p:cNvPr>
          <p:cNvSpPr>
            <a:spLocks noGrp="1"/>
          </p:cNvSpPr>
          <p:nvPr>
            <p:ph idx="1"/>
          </p:nvPr>
        </p:nvSpPr>
        <p:spPr>
          <a:xfrm>
            <a:off x="636320" y="614342"/>
            <a:ext cx="10515600" cy="4351338"/>
          </a:xfrm>
        </p:spPr>
        <p:txBody>
          <a:bodyPr/>
          <a:lstStyle/>
          <a:p>
            <a:r>
              <a:rPr lang="en-US" sz="2400" dirty="0" b="0">
                <a:latin typeface="Calibri"/>
              </a:rPr>
              <a:t># Crear </a:t>
            </a:r>
            <a:r>
              <a:rPr lang="en-US" sz="2400" dirty="0" err="1" b="0">
                <a:latin typeface="Calibri"/>
              </a:rPr>
              <a:t>una</a:t>
            </a:r>
            <a:r>
              <a:rPr lang="en-US" sz="2400" dirty="0" b="0">
                <a:latin typeface="Calibri"/>
              </a:rPr>
              <a:t> </a:t>
            </a:r>
            <a:r>
              <a:rPr lang="en-US" sz="2400" dirty="0" err="1" b="0">
                <a:latin typeface="Calibri"/>
              </a:rPr>
              <a:t>nueva</a:t>
            </a:r>
            <a:r>
              <a:rPr lang="en-US" sz="2400" dirty="0" b="0">
                <a:latin typeface="Calibri"/>
              </a:rPr>
              <a:t> variable</a:t>
            </a:r>
          </a:p>
          <a:p>
            <a:r>
              <a:rPr lang="en-US" sz="2400" dirty="0" b="0">
                <a:latin typeface="Calibri"/>
              </a:rPr>
              <a:t>data['</a:t>
            </a:r>
            <a:r>
              <a:rPr lang="en-US" sz="2400" dirty="0" err="1" b="0">
                <a:latin typeface="Calibri"/>
              </a:rPr>
              <a:t>nueva_variable</a:t>
            </a:r>
            <a:r>
              <a:rPr lang="en-US" sz="2400" dirty="0" b="0">
                <a:latin typeface="Calibri"/>
              </a:rPr>
              <a:t>'] = data['variable1'] / data['variable2']</a:t>
            </a:r>
          </a:p>
          <a:p>
            <a:endParaRPr lang="en-US" sz="2400" dirty="0"/>
          </a:p>
          <a:p>
            <a:r>
              <a:rPr lang="en-US" sz="2400" dirty="0" b="0">
                <a:latin typeface="Calibri"/>
              </a:rPr>
              <a:t># </a:t>
            </a:r>
            <a:r>
              <a:rPr lang="en-US" sz="2400" dirty="0" err="1" b="0">
                <a:latin typeface="Calibri"/>
              </a:rPr>
              <a:t>Codificar</a:t>
            </a:r>
            <a:r>
              <a:rPr lang="en-US" sz="2400" dirty="0" b="0">
                <a:latin typeface="Calibri"/>
              </a:rPr>
              <a:t> </a:t>
            </a:r>
            <a:r>
              <a:rPr lang="en-US" sz="2400" dirty="0" err="1" b="0">
                <a:latin typeface="Calibri"/>
              </a:rPr>
              <a:t>una</a:t>
            </a:r>
            <a:r>
              <a:rPr lang="en-US" sz="2400" dirty="0" b="0">
                <a:latin typeface="Calibri"/>
              </a:rPr>
              <a:t> variable </a:t>
            </a:r>
            <a:r>
              <a:rPr lang="en-US" sz="2400" dirty="0" err="1" b="0">
                <a:latin typeface="Calibri"/>
              </a:rPr>
              <a:t>categórica</a:t>
            </a:r>
            <a:endParaRPr lang="en-US" sz="2400" dirty="0"/>
          </a:p>
          <a:p>
            <a:r>
              <a:rPr lang="en-US" sz="2400" dirty="0" b="0">
                <a:latin typeface="Calibri"/>
              </a:rPr>
              <a:t>data = </a:t>
            </a:r>
            <a:r>
              <a:rPr lang="en-US" sz="2400" dirty="0" err="1" b="0">
                <a:latin typeface="Calibri"/>
              </a:rPr>
              <a:t>pd.get_dummies</a:t>
            </a:r>
            <a:r>
              <a:rPr lang="en-US" sz="2400" dirty="0" b="0">
                <a:latin typeface="Calibri"/>
              </a:rPr>
              <a:t>(data, columns=['</a:t>
            </a:r>
            <a:r>
              <a:rPr lang="en-US" sz="2400" dirty="0" err="1" b="0">
                <a:latin typeface="Calibri"/>
              </a:rPr>
              <a:t>variable_categorica</a:t>
            </a:r>
            <a:r>
              <a:rPr lang="en-US" sz="2400" dirty="0" b="0">
                <a:latin typeface="Calibri"/>
              </a:rPr>
              <a:t>'])</a:t>
            </a:r>
          </a:p>
          <a:p>
            <a:endParaRPr lang="en-US" sz="2400" dirty="0"/>
          </a:p>
          <a:p>
            <a:r>
              <a:rPr lang="en-US" sz="2400" dirty="0" b="0">
                <a:latin typeface="Calibri"/>
              </a:rPr>
              <a:t># </a:t>
            </a:r>
            <a:r>
              <a:rPr lang="en-US" sz="2400" dirty="0" err="1" b="0">
                <a:latin typeface="Calibri"/>
              </a:rPr>
              <a:t>Guardar</a:t>
            </a:r>
            <a:r>
              <a:rPr lang="en-US" sz="2400" dirty="0" b="0">
                <a:latin typeface="Calibri"/>
              </a:rPr>
              <a:t> </a:t>
            </a:r>
            <a:r>
              <a:rPr lang="en-US" sz="2400" dirty="0" err="1" b="0">
                <a:latin typeface="Calibri"/>
              </a:rPr>
              <a:t>los</a:t>
            </a:r>
            <a:r>
              <a:rPr lang="en-US" sz="2400" dirty="0" b="0">
                <a:latin typeface="Calibri"/>
              </a:rPr>
              <a:t> </a:t>
            </a:r>
            <a:r>
              <a:rPr lang="en-US" sz="2400" dirty="0" err="1" b="0">
                <a:latin typeface="Calibri"/>
              </a:rPr>
              <a:t>datos</a:t>
            </a:r>
            <a:r>
              <a:rPr lang="en-US" sz="2400" dirty="0" b="0">
                <a:latin typeface="Calibri"/>
              </a:rPr>
              <a:t> </a:t>
            </a:r>
            <a:r>
              <a:rPr lang="en-US" sz="2400" dirty="0" err="1" b="0">
                <a:latin typeface="Calibri"/>
              </a:rPr>
              <a:t>limpios</a:t>
            </a:r>
            <a:endParaRPr lang="en-US" sz="2400" dirty="0"/>
          </a:p>
          <a:p>
            <a:r>
              <a:rPr lang="en-US" sz="2400" dirty="0" err="1" b="0">
                <a:latin typeface="Calibri"/>
              </a:rPr>
              <a:t>data.to_csv</a:t>
            </a:r>
            <a:r>
              <a:rPr lang="en-US" sz="2400" dirty="0" b="0">
                <a:latin typeface="Calibri"/>
              </a:rPr>
              <a:t>('</a:t>
            </a:r>
            <a:r>
              <a:rPr lang="en-US" sz="2400" dirty="0" err="1" b="0">
                <a:latin typeface="Calibri"/>
              </a:rPr>
              <a:t>datos_limpios.csv</a:t>
            </a:r>
            <a:r>
              <a:rPr lang="en-US" sz="2400" dirty="0" b="0">
                <a:latin typeface="Calibri"/>
              </a:rPr>
              <a:t>', index=False)</a:t>
            </a:r>
          </a:p>
          <a:p>
            <a:endParaRPr lang="es-CL" dirty="0"/>
          </a:p>
        </p:txBody>
      </p:sp>
    </p:spTree>
    <p:extLst>
      <p:ext uri="{BB962C8B-B14F-4D97-AF65-F5344CB8AC3E}">
        <p14:creationId xmlns:p14="http://schemas.microsoft.com/office/powerpoint/2010/main" val="2251241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s-CL" sz="2400" dirty="0" b="0">
                <a:latin typeface="Calibri"/>
              </a:rPr>
              <a:t>Para visualizar los datos de [conjunto de datos], se emplearon diversos tipos de gráficos. Los gráficos de barras resultaron útiles para comparar las frecuencias de [categoría], mientras que los gráficos de líneas permitieron analizar la evolución de [variable] a lo largo del tiempo. Los gráficos de dispersión fueron fundamentales para explorar la relación entre [variable1] y [variable2]. La elección de cada gráfico se basó en la naturaleza de los datos y en las preguntas de investigación específicas.”</a:t>
            </a:r>
          </a:p>
          <a:p>
            <a:pPr>
              <a:lnSpc>
                <a:spcPct val="100000"/>
              </a:lnSpc>
              <a:spcBef>
                <a:spcPts val="1400"/>
              </a:spcBef>
            </a:pPr>
            <a:r>
              <a:rPr lang="es-CL" sz="2400" dirty="0" b="0">
                <a:latin typeface="Calibri"/>
              </a:rPr>
              <a:t>Gráfico | Propósito | Razón para su uso | |---|---|---| | Gráfico de barras | Comparar categorías | Permite visualizar fácilmente las diferencias en frecuencia o magnitud entre diferentes categorías. | | Gráfico de líneas | Mostrar tendencias a lo largo del tiempo | Ideal para visualizar cambios en una variable a lo largo de un período determinado. | | Gráfico de dispersión | Mostrar la relación entre dos variables numéricas | Permite identificar patrones y correlaciones entre variables. | | ... | ... | ... |</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lIns="91440" tIns="45720" rIns="91440" bIns="45720" anchor="t"/>
          <a:lstStyle/>
          <a:p>
            <a:r>
              <a:rPr lang="es-CL" sz="2400" b="0" dirty="0">
                <a:latin typeface="Calibri"/>
              </a:rPr>
              <a:t>Tabla o lista:</a:t>
            </a:r>
            <a:r>
              <a:rPr lang="es-CL" sz="2400" dirty="0" b="0">
                <a:latin typeface="Calibri"/>
              </a:rPr>
              <a:t> | No. | Consulta SQL | Propósito | |---|---|---|</a:t>
            </a:r>
          </a:p>
          <a:p>
            <a:r>
              <a:rPr lang="es-CL" sz="2400" dirty="0" b="0">
                <a:latin typeface="Calibri"/>
              </a:rPr>
              <a:t> | 1 | SELECT COUNT(*) FROM lanzamientos; | Contar el total de lanzamientos registrados. |</a:t>
            </a:r>
          </a:p>
          <a:p>
            <a:r>
              <a:rPr lang="es-CL" sz="2400" dirty="0" b="0">
                <a:latin typeface="Calibri"/>
              </a:rPr>
              <a:t> | 2 | SELECT año, COUNT(*) FROM lanzamientos GROUP BY año; | Contar el número de lanzamientos por año. | </a:t>
            </a:r>
          </a:p>
          <a:p>
            <a:r>
              <a:rPr lang="es-CL" sz="2400" dirty="0" b="0">
                <a:latin typeface="Calibri"/>
              </a:rPr>
              <a:t>| 3 | SELECT cohete, COUNT(*) FROM lanzamientos GROUP BY cohete ORDER BY COUNT(*) DESC; | Identificar el cohete más utilizado. | </a:t>
            </a:r>
          </a:p>
          <a:p>
            <a:r>
              <a:rPr lang="es-CL" sz="2400" dirty="0" b="0">
                <a:latin typeface="Calibri"/>
              </a:rPr>
              <a:t>| 4 | SELECT AVG(</a:t>
            </a:r>
            <a:r>
              <a:rPr lang="es-CL" sz="2400" dirty="0" err="1" b="0">
                <a:latin typeface="Calibri"/>
              </a:rPr>
              <a:t>duracion_vuelo</a:t>
            </a:r>
            <a:r>
              <a:rPr lang="es-CL" sz="2400" dirty="0" b="0">
                <a:latin typeface="Calibri"/>
              </a:rPr>
              <a:t>) FROM lanzamientos; | Calcular la duración promedio de los vuelos. | </a:t>
            </a:r>
          </a:p>
          <a:p>
            <a:r>
              <a:rPr lang="es-CL" sz="2400" dirty="0" b="0">
                <a:latin typeface="Calibri"/>
              </a:rPr>
              <a:t>| 5 | SELECT DISTINCT destino FROM lanzamientos; | Listar los diferentes destinos de los lanzamientos. | | ... | ... | ... |</a:t>
            </a:r>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pic>
        <p:nvPicPr>
          <p:cNvPr id="2" name="Marcador de contenido 1">
            <a:extLst>
              <a:ext uri="{FF2B5EF4-FFF2-40B4-BE49-F238E27FC236}">
                <a16:creationId xmlns:a16="http://schemas.microsoft.com/office/drawing/2014/main" id="{582DBCB9-F00E-4A51-21CD-6A182BAF019B}"/>
              </a:ext>
            </a:extLst>
          </p:cNvPr>
          <p:cNvPicPr>
            <a:picLocks noGrp="1" noChangeAspect="1"/>
          </p:cNvPicPr>
          <p:nvPr>
            <p:ph idx="4294967295"/>
          </p:nvPr>
        </p:nvPicPr>
        <p:blipFill>
          <a:blip r:embed="rId3"/>
          <a:stretch>
            <a:fillRect/>
          </a:stretch>
        </p:blipFill>
        <p:spPr>
          <a:xfrm>
            <a:off x="3477229" y="1382817"/>
            <a:ext cx="5053369" cy="5044394"/>
          </a:xfrm>
          <a:prstGeom prst="rect">
            <a:avLst/>
          </a:prstGeom>
        </p:spPr>
      </p:pic>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Marcador de contenido 5">
            <a:extLst>
              <a:ext uri="{FF2B5EF4-FFF2-40B4-BE49-F238E27FC236}">
                <a16:creationId xmlns:a16="http://schemas.microsoft.com/office/drawing/2014/main" id="{5E157C1F-34D4-9AF3-AB83-B3FD0388C715}"/>
              </a:ext>
            </a:extLst>
          </p:cNvPr>
          <p:cNvPicPr>
            <a:picLocks noGrp="1" noChangeAspect="1"/>
          </p:cNvPicPr>
          <p:nvPr>
            <p:ph idx="4294967295"/>
          </p:nvPr>
        </p:nvPicPr>
        <p:blipFill>
          <a:blip r:embed="rId3"/>
          <a:stretch>
            <a:fillRect/>
          </a:stretch>
        </p:blipFill>
        <p:spPr>
          <a:xfrm>
            <a:off x="770011" y="1340409"/>
            <a:ext cx="9924487" cy="4685164"/>
          </a:xfrm>
          <a:prstGeom prst="rect">
            <a:avLst/>
          </a:prstGeom>
        </p:spPr>
      </p:pic>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Build a Dashboard with </a:t>
            </a:r>
            <a:r>
              <a:rPr lang="en-US" dirty="0" err="1" sz="2400" b="0">
                <a:solidFill>
                  <a:srgbClr val="0B49CB"/>
                </a:solidFill>
                <a:latin typeface="Calibri"/>
              </a:rPr>
              <a:t>Plotly</a:t>
            </a:r>
            <a:r>
              <a:rPr lang="en-US" dirty="0" sz="2400" b="0">
                <a:solidFill>
                  <a:srgbClr val="0B49CB"/>
                </a:solidFill>
                <a:latin typeface="Calibr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036"/>
            <a:ext cx="9745589" cy="5284520"/>
          </a:xfrm>
          <a:prstGeom prst="rect">
            <a:avLst/>
          </a:prstGeom>
        </p:spPr>
        <p:txBody>
          <a:bodyPr>
            <a:normAutofit fontScale="47500" lnSpcReduction="20000"/>
          </a:bodyPr>
          <a:lstStyle/>
          <a:p>
            <a:pPr>
              <a:buFont typeface="Arial" panose="020B0604020202020204" pitchFamily="34" charset="0"/>
              <a:buChar char="•"/>
            </a:pPr>
            <a:r>
              <a:rPr lang="es-CL" sz="2400" b="0" dirty="0">
                <a:latin typeface="Calibri"/>
              </a:rPr>
              <a:t>Recopilación de Datos:</a:t>
            </a:r>
            <a:r>
              <a:rPr lang="es-CL" sz="2400" dirty="0" b="0">
                <a:latin typeface="Calibri"/>
              </a:rPr>
              <a:t> Fuentes de datos (bases de datos de SpaceX, artículos científicos, etc.)</a:t>
            </a:r>
          </a:p>
          <a:p>
            <a:pPr>
              <a:buFont typeface="Arial" panose="020B0604020202020204" pitchFamily="34" charset="0"/>
              <a:buChar char="•"/>
            </a:pPr>
            <a:r>
              <a:rPr lang="es-CL" sz="2400" dirty="0" b="0">
                <a:latin typeface="Calibri"/>
              </a:rPr>
              <a:t>Limpieza y preprocesamiento de datos (manejo de valores faltantes, </a:t>
            </a:r>
            <a:r>
              <a:rPr lang="es-CL" sz="2400" dirty="0" err="1" b="0">
                <a:latin typeface="Calibri"/>
              </a:rPr>
              <a:t>outliers</a:t>
            </a:r>
            <a:r>
              <a:rPr lang="es-CL" sz="2400" dirty="0" b="0">
                <a:latin typeface="Calibri"/>
              </a:rPr>
              <a:t>, normalización)</a:t>
            </a:r>
          </a:p>
          <a:p>
            <a:pPr>
              <a:buFont typeface="Arial" panose="020B0604020202020204" pitchFamily="34" charset="0"/>
              <a:buChar char="•"/>
            </a:pPr>
            <a:r>
              <a:rPr lang="es-CL" sz="2400" b="0" dirty="0">
                <a:latin typeface="Calibri"/>
              </a:rPr>
              <a:t>Ingeniería de Características:</a:t>
            </a:r>
            <a:r>
              <a:rPr lang="es-CL" sz="2400" dirty="0" b="0">
                <a:latin typeface="Calibri"/>
              </a:rPr>
              <a:t> Creación de nuevas características relevantes (combinaciones de variables, transformación de variables)</a:t>
            </a:r>
          </a:p>
          <a:p>
            <a:pPr>
              <a:buFont typeface="Arial" panose="020B0604020202020204" pitchFamily="34" charset="0"/>
              <a:buChar char="•"/>
            </a:pPr>
            <a:r>
              <a:rPr lang="es-CL" sz="2400" dirty="0" b="0">
                <a:latin typeface="Calibri"/>
              </a:rPr>
              <a:t>Selección de características (métodos de selección, importancia de las características)</a:t>
            </a:r>
          </a:p>
          <a:p>
            <a:pPr>
              <a:buFont typeface="Arial" panose="020B0604020202020204" pitchFamily="34" charset="0"/>
              <a:buChar char="•"/>
            </a:pPr>
            <a:r>
              <a:rPr lang="es-CL" sz="2400" b="0" dirty="0">
                <a:latin typeface="Calibri"/>
              </a:rPr>
              <a:t>División de Datos:</a:t>
            </a:r>
            <a:r>
              <a:rPr lang="es-CL" sz="2400" dirty="0" b="0">
                <a:latin typeface="Calibri"/>
              </a:rPr>
              <a:t> Conjunto de entrenamiento, validación y prueba</a:t>
            </a:r>
          </a:p>
          <a:p>
            <a:pPr>
              <a:buFont typeface="Arial" panose="020B0604020202020204" pitchFamily="34" charset="0"/>
              <a:buChar char="•"/>
            </a:pPr>
            <a:r>
              <a:rPr lang="es-CL" sz="2400" b="0" dirty="0">
                <a:latin typeface="Calibri"/>
              </a:rPr>
              <a:t>Entrenamiento de Modelos:</a:t>
            </a:r>
            <a:r>
              <a:rPr lang="es-CL" sz="2400" dirty="0" b="0">
                <a:latin typeface="Calibri"/>
              </a:rPr>
              <a:t> Selección de algoritmos (</a:t>
            </a:r>
            <a:r>
              <a:rPr lang="es-CL" sz="2400" dirty="0" err="1" b="0">
                <a:latin typeface="Calibri"/>
              </a:rPr>
              <a:t>Random</a:t>
            </a:r>
            <a:r>
              <a:rPr lang="es-CL" sz="2400" dirty="0" b="0">
                <a:latin typeface="Calibri"/>
              </a:rPr>
              <a:t> Forest, </a:t>
            </a:r>
            <a:r>
              <a:rPr lang="es-CL" sz="2400" dirty="0" err="1" b="0">
                <a:latin typeface="Calibri"/>
              </a:rPr>
              <a:t>XGBoost</a:t>
            </a:r>
            <a:r>
              <a:rPr lang="es-CL" sz="2400" dirty="0" b="0">
                <a:latin typeface="Calibri"/>
              </a:rPr>
              <a:t>, etc.)</a:t>
            </a:r>
          </a:p>
          <a:p>
            <a:pPr>
              <a:buFont typeface="Arial" panose="020B0604020202020204" pitchFamily="34" charset="0"/>
              <a:buChar char="•"/>
            </a:pPr>
            <a:r>
              <a:rPr lang="es-CL" sz="2400" dirty="0" b="0">
                <a:latin typeface="Calibri"/>
              </a:rPr>
              <a:t>Ajuste de </a:t>
            </a:r>
            <a:r>
              <a:rPr lang="es-CL" sz="2400" dirty="0" err="1" b="0">
                <a:latin typeface="Calibri"/>
              </a:rPr>
              <a:t>hiperparámetros</a:t>
            </a:r>
            <a:r>
              <a:rPr lang="es-CL" sz="2400" dirty="0" b="0">
                <a:latin typeface="Calibri"/>
              </a:rPr>
              <a:t> (</a:t>
            </a:r>
            <a:r>
              <a:rPr lang="es-CL" sz="2400" dirty="0" err="1" b="0">
                <a:latin typeface="Calibri"/>
              </a:rPr>
              <a:t>grid</a:t>
            </a:r>
            <a:r>
              <a:rPr lang="es-CL" sz="2400" dirty="0" b="0">
                <a:latin typeface="Calibri"/>
              </a:rPr>
              <a:t> </a:t>
            </a:r>
            <a:r>
              <a:rPr lang="es-CL" sz="2400" dirty="0" err="1" b="0">
                <a:latin typeface="Calibri"/>
              </a:rPr>
              <a:t>search</a:t>
            </a:r>
            <a:r>
              <a:rPr lang="es-CL" sz="2400" dirty="0" b="0">
                <a:latin typeface="Calibri"/>
              </a:rPr>
              <a:t>, </a:t>
            </a:r>
            <a:r>
              <a:rPr lang="es-CL" sz="2400" dirty="0" err="1" b="0">
                <a:latin typeface="Calibri"/>
              </a:rPr>
              <a:t>random</a:t>
            </a:r>
            <a:r>
              <a:rPr lang="es-CL" sz="2400" dirty="0" b="0">
                <a:latin typeface="Calibri"/>
              </a:rPr>
              <a:t> </a:t>
            </a:r>
            <a:r>
              <a:rPr lang="es-CL" sz="2400" dirty="0" err="1" b="0">
                <a:latin typeface="Calibri"/>
              </a:rPr>
              <a:t>search</a:t>
            </a:r>
            <a:r>
              <a:rPr lang="es-CL" sz="2400" dirty="0" b="0">
                <a:latin typeface="Calibri"/>
              </a:rPr>
              <a:t>)</a:t>
            </a:r>
          </a:p>
          <a:p>
            <a:pPr>
              <a:buFont typeface="Arial" panose="020B0604020202020204" pitchFamily="34" charset="0"/>
              <a:buChar char="•"/>
            </a:pPr>
            <a:r>
              <a:rPr lang="es-CL" sz="2400" b="0" dirty="0">
                <a:latin typeface="Calibri"/>
              </a:rPr>
              <a:t>Evaluación de Modelos:</a:t>
            </a:r>
            <a:r>
              <a:rPr lang="es-CL" sz="2400" dirty="0" b="0">
                <a:latin typeface="Calibri"/>
              </a:rPr>
              <a:t> Métricas de evaluación (</a:t>
            </a:r>
            <a:r>
              <a:rPr lang="es-CL" sz="2400" dirty="0" err="1" b="0">
                <a:latin typeface="Calibri"/>
              </a:rPr>
              <a:t>accuracy</a:t>
            </a:r>
            <a:r>
              <a:rPr lang="es-CL" sz="2400" dirty="0" b="0">
                <a:latin typeface="Calibri"/>
              </a:rPr>
              <a:t>, </a:t>
            </a:r>
            <a:r>
              <a:rPr lang="es-CL" sz="2400" dirty="0" err="1" b="0">
                <a:latin typeface="Calibri"/>
              </a:rPr>
              <a:t>precision</a:t>
            </a:r>
            <a:r>
              <a:rPr lang="es-CL" sz="2400" dirty="0" b="0">
                <a:latin typeface="Calibri"/>
              </a:rPr>
              <a:t>, </a:t>
            </a:r>
            <a:r>
              <a:rPr lang="es-CL" sz="2400" dirty="0" err="1" b="0">
                <a:latin typeface="Calibri"/>
              </a:rPr>
              <a:t>recall</a:t>
            </a:r>
            <a:r>
              <a:rPr lang="es-CL" sz="2400" dirty="0" b="0">
                <a:latin typeface="Calibri"/>
              </a:rPr>
              <a:t>, F1-score, curva ROC)</a:t>
            </a:r>
          </a:p>
          <a:p>
            <a:pPr>
              <a:buFont typeface="Arial" panose="020B0604020202020204" pitchFamily="34" charset="0"/>
              <a:buChar char="•"/>
            </a:pPr>
            <a:r>
              <a:rPr lang="es-CL" sz="2400" dirty="0" b="0">
                <a:latin typeface="Calibri"/>
              </a:rPr>
              <a:t>Comparación de modelos</a:t>
            </a:r>
          </a:p>
          <a:p>
            <a:pPr>
              <a:buFont typeface="Arial" panose="020B0604020202020204" pitchFamily="34" charset="0"/>
              <a:buChar char="•"/>
            </a:pPr>
            <a:r>
              <a:rPr lang="es-CL" sz="2400" b="0" dirty="0">
                <a:latin typeface="Calibri"/>
              </a:rPr>
              <a:t>Selección del Mejor Modelo:</a:t>
            </a:r>
            <a:r>
              <a:rPr lang="es-CL" sz="2400" dirty="0" b="0">
                <a:latin typeface="Calibri"/>
              </a:rPr>
              <a:t> Modelo con el mejor desempeño en el conjunto de validación</a:t>
            </a:r>
          </a:p>
          <a:p>
            <a:pPr>
              <a:buFont typeface="Arial" panose="020B0604020202020204" pitchFamily="34" charset="0"/>
              <a:buChar char="•"/>
            </a:pPr>
            <a:r>
              <a:rPr lang="es-CL" sz="2400" b="0" dirty="0">
                <a:latin typeface="Calibri"/>
              </a:rPr>
              <a:t>Evaluación Final:</a:t>
            </a:r>
            <a:r>
              <a:rPr lang="es-CL" sz="2400" dirty="0" b="0">
                <a:latin typeface="Calibri"/>
              </a:rPr>
              <a:t> Evaluación del modelo final en el conjunto de prueba</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Results</a:t>
            </a:r>
            <a:endParaRPr lang="en-US" dirty="0">
              <a:solidFill>
                <a:srgbClr val="0B49CB"/>
              </a:solidFill>
            </a:endParaRPr>
          </a:p>
        </p:txBody>
      </p:sp>
      <p:pic>
        <p:nvPicPr>
          <p:cNvPr id="6" name="Imagen 5">
            <a:extLst>
              <a:ext uri="{FF2B5EF4-FFF2-40B4-BE49-F238E27FC236}">
                <a16:creationId xmlns:a16="http://schemas.microsoft.com/office/drawing/2014/main" id="{5D20BC41-82B9-4C82-E352-73B86FE782DD}"/>
              </a:ext>
            </a:extLst>
          </p:cNvPr>
          <p:cNvPicPr>
            <a:picLocks noChangeAspect="1"/>
          </p:cNvPicPr>
          <p:nvPr/>
        </p:nvPicPr>
        <p:blipFill>
          <a:blip r:embed="rId4"/>
          <a:stretch>
            <a:fillRect/>
          </a:stretch>
        </p:blipFill>
        <p:spPr>
          <a:xfrm>
            <a:off x="770011" y="1378857"/>
            <a:ext cx="4913442" cy="2997200"/>
          </a:xfrm>
          <a:prstGeom prst="rect">
            <a:avLst/>
          </a:prstGeom>
        </p:spPr>
      </p:pic>
      <p:pic>
        <p:nvPicPr>
          <p:cNvPr id="10" name="Imagen 9">
            <a:extLst>
              <a:ext uri="{FF2B5EF4-FFF2-40B4-BE49-F238E27FC236}">
                <a16:creationId xmlns:a16="http://schemas.microsoft.com/office/drawing/2014/main" id="{9B0132C2-A0F2-F6F1-4301-59935ABEDCE7}"/>
              </a:ext>
            </a:extLst>
          </p:cNvPr>
          <p:cNvPicPr>
            <a:picLocks noChangeAspect="1"/>
          </p:cNvPicPr>
          <p:nvPr/>
        </p:nvPicPr>
        <p:blipFill>
          <a:blip r:embed="rId5"/>
          <a:stretch>
            <a:fillRect/>
          </a:stretch>
        </p:blipFill>
        <p:spPr>
          <a:xfrm>
            <a:off x="6291942" y="1378857"/>
            <a:ext cx="5299379" cy="306498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sz="2400" b="0">
                <a:solidFill>
                  <a:schemeClr val="bg1"/>
                </a:solidFill>
                <a:latin typeface="Calibri"/>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Flight Number vs. Launch Site</a:t>
            </a:r>
            <a:endParaRPr lang="en-US" dirty="0">
              <a:solidFill>
                <a:srgbClr val="0B49CB"/>
              </a:solidFill>
            </a:endParaRPr>
          </a:p>
        </p:txBody>
      </p:sp>
      <p:pic>
        <p:nvPicPr>
          <p:cNvPr id="2" name="Marcador de contenido 1">
            <a:extLst>
              <a:ext uri="{FF2B5EF4-FFF2-40B4-BE49-F238E27FC236}">
                <a16:creationId xmlns:a16="http://schemas.microsoft.com/office/drawing/2014/main" id="{407688EF-A358-3E94-989D-4E4CD13DEC99}"/>
              </a:ext>
            </a:extLst>
          </p:cNvPr>
          <p:cNvPicPr>
            <a:picLocks noChangeAspect="1"/>
          </p:cNvPicPr>
          <p:nvPr/>
        </p:nvPicPr>
        <p:blipFill>
          <a:blip r:embed="rId3"/>
          <a:stretch>
            <a:fillRect/>
          </a:stretch>
        </p:blipFill>
        <p:spPr>
          <a:xfrm>
            <a:off x="3477229" y="1382817"/>
            <a:ext cx="5053369" cy="50443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36914"/>
            <a:ext cx="9796183" cy="48824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s-CL" dirty="0" sz="2400" b="0">
                <a:latin typeface="Calibri"/>
              </a:rPr>
              <a:t>Se realizó un análisis robusto y completo de los datos de SpaceX utilizando una combinación de técnicas de análisis de datos, aprendizaje automático y visualización de datos.</a:t>
            </a:r>
          </a:p>
          <a:p>
            <a:pPr marL="0" indent="0">
              <a:buNone/>
            </a:pPr>
            <a:endParaRPr lang="es-CL" dirty="0"/>
          </a:p>
          <a:p>
            <a:pPr>
              <a:buFont typeface="Arial" panose="020B0604020202020204" pitchFamily="34" charset="0"/>
              <a:buChar char="•"/>
            </a:pPr>
            <a:r>
              <a:rPr lang="es-CL" b="0" dirty="0" sz="2400">
                <a:latin typeface="Calibri"/>
              </a:rPr>
              <a:t>Herramientas y tecnologías:</a:t>
            </a:r>
            <a:r>
              <a:rPr lang="es-CL" dirty="0" sz="2400" b="0">
                <a:latin typeface="Calibri"/>
              </a:rPr>
              <a:t> El análisis aprovechó herramientas poderosas como Python, SQL y bibliotecas clave como Pandas y </a:t>
            </a:r>
            <a:r>
              <a:rPr lang="es-CL" dirty="0" err="1" sz="2400" b="0">
                <a:latin typeface="Calibri"/>
              </a:rPr>
              <a:t>Scikit-learn</a:t>
            </a:r>
            <a:r>
              <a:rPr lang="es-CL" dirty="0" sz="2400" b="0">
                <a:latin typeface="Calibri"/>
              </a:rPr>
              <a:t>.</a:t>
            </a:r>
          </a:p>
          <a:p>
            <a:pPr>
              <a:buFont typeface="Arial" panose="020B0604020202020204" pitchFamily="34" charset="0"/>
              <a:buChar char="•"/>
            </a:pPr>
            <a:r>
              <a:rPr lang="es-CL" b="0" dirty="0" sz="2400">
                <a:latin typeface="Calibri"/>
              </a:rPr>
              <a:t>Fuentes de datos:</a:t>
            </a:r>
            <a:r>
              <a:rPr lang="es-CL" dirty="0" sz="2400" b="0">
                <a:latin typeface="Calibri"/>
              </a:rPr>
              <a:t> Los datos se obtuvieron tanto de fuentes primarias como la API de SpaceX como de bases de datos públicas secundarias.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CL" dirty="0" sz="2400" b="0">
                <a:latin typeface="Calibri"/>
              </a:rPr>
              <a:t>Análisis de datos de SpaceX: Resumen metodológico</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Payload vs. Launch Site</a:t>
            </a:r>
          </a:p>
        </p:txBody>
      </p:sp>
      <p:pic>
        <p:nvPicPr>
          <p:cNvPr id="6" name="Imagen 5">
            <a:extLst>
              <a:ext uri="{FF2B5EF4-FFF2-40B4-BE49-F238E27FC236}">
                <a16:creationId xmlns:a16="http://schemas.microsoft.com/office/drawing/2014/main" id="{5772CC27-47DC-CECD-FA48-C59765F5241E}"/>
              </a:ext>
            </a:extLst>
          </p:cNvPr>
          <p:cNvPicPr>
            <a:picLocks noChangeAspect="1"/>
          </p:cNvPicPr>
          <p:nvPr/>
        </p:nvPicPr>
        <p:blipFill>
          <a:blip r:embed="rId3"/>
          <a:stretch>
            <a:fillRect/>
          </a:stretch>
        </p:blipFill>
        <p:spPr>
          <a:xfrm>
            <a:off x="1618343" y="2051051"/>
            <a:ext cx="7772400" cy="39745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B60AC1E9-C686-2BD2-2C1F-9ABC88C59577}"/>
              </a:ext>
            </a:extLst>
          </p:cNvPr>
          <p:cNvPicPr>
            <a:picLocks noChangeAspect="1"/>
          </p:cNvPicPr>
          <p:nvPr/>
        </p:nvPicPr>
        <p:blipFill>
          <a:blip r:embed="rId3"/>
          <a:stretch>
            <a:fillRect/>
          </a:stretch>
        </p:blipFill>
        <p:spPr>
          <a:xfrm>
            <a:off x="3289428" y="1676400"/>
            <a:ext cx="4508372" cy="46429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Launch Success Yearly Trend</a:t>
            </a:r>
          </a:p>
        </p:txBody>
      </p:sp>
      <p:pic>
        <p:nvPicPr>
          <p:cNvPr id="2" name="Imagen 1">
            <a:extLst>
              <a:ext uri="{FF2B5EF4-FFF2-40B4-BE49-F238E27FC236}">
                <a16:creationId xmlns:a16="http://schemas.microsoft.com/office/drawing/2014/main" id="{230934B3-F216-13C2-6495-619AD5B03D0A}"/>
              </a:ext>
            </a:extLst>
          </p:cNvPr>
          <p:cNvPicPr>
            <a:picLocks noChangeAspect="1"/>
          </p:cNvPicPr>
          <p:nvPr/>
        </p:nvPicPr>
        <p:blipFill>
          <a:blip r:embed="rId3"/>
          <a:stretch>
            <a:fillRect/>
          </a:stretch>
        </p:blipFill>
        <p:spPr>
          <a:xfrm>
            <a:off x="2963482" y="1619952"/>
            <a:ext cx="6128657" cy="466086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914400" lvl="2" indent="0">
              <a:lnSpc>
                <a:spcPct val="100000"/>
              </a:lnSpc>
              <a:spcBef>
                <a:spcPts val="1400"/>
              </a:spcBef>
              <a:buNone/>
            </a:pPr>
            <a:r>
              <a:rPr lang="es-CL" sz="2400" b="0" dirty="0">
                <a:latin typeface="Calibri"/>
              </a:rPr>
              <a:t>Base de la Fuerza Aérea de Cabo Cañaveral, Florida, EE.UU.:</a:t>
            </a:r>
            <a:r>
              <a:rPr lang="es-CL" sz="2400" dirty="0" b="0">
                <a:latin typeface="Calibri"/>
              </a:rPr>
              <a:t> Este ha sido el sitio de lanzamiento principal para la mayoría de las misiones de SpaceX, incluyendo los vuelos tripulados de la </a:t>
            </a:r>
            <a:r>
              <a:rPr lang="es-CL" sz="2400" dirty="0" err="1" b="0">
                <a:latin typeface="Calibri"/>
              </a:rPr>
              <a:t>Crew</a:t>
            </a:r>
            <a:r>
              <a:rPr lang="es-CL" sz="2400" dirty="0" b="0">
                <a:latin typeface="Calibri"/>
              </a:rPr>
              <a:t> Dragon. </a:t>
            </a:r>
          </a:p>
          <a:p>
            <a:pPr marL="914400" lvl="2" indent="0">
              <a:lnSpc>
                <a:spcPct val="100000"/>
              </a:lnSpc>
              <a:spcBef>
                <a:spcPts val="1400"/>
              </a:spcBef>
              <a:buNone/>
            </a:pPr>
            <a:endParaRPr lang="es-CL" sz="2400" b="1" dirty="0"/>
          </a:p>
          <a:p>
            <a:pPr marL="914400" lvl="2" indent="0">
              <a:lnSpc>
                <a:spcPct val="100000"/>
              </a:lnSpc>
              <a:spcBef>
                <a:spcPts val="1400"/>
              </a:spcBef>
              <a:buNone/>
            </a:pPr>
            <a:r>
              <a:rPr lang="es-CL" sz="2400" b="0" dirty="0">
                <a:latin typeface="Calibri"/>
              </a:rPr>
              <a:t>Base Vandenberg de la Fuerza Aérea, California, EE.UU.:</a:t>
            </a:r>
            <a:r>
              <a:rPr lang="es-CL" sz="2400" dirty="0" b="0">
                <a:latin typeface="Calibri"/>
              </a:rPr>
              <a:t> Este sitio se utiliza principalmente para lanzamientos polares y misiones a la Estación Espacial Internacional.</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Launch Site Names Begin with 'CCA'</a:t>
            </a:r>
          </a:p>
        </p:txBody>
      </p:sp>
      <p:pic>
        <p:nvPicPr>
          <p:cNvPr id="2" name="Imagen 1">
            <a:extLst>
              <a:ext uri="{FF2B5EF4-FFF2-40B4-BE49-F238E27FC236}">
                <a16:creationId xmlns:a16="http://schemas.microsoft.com/office/drawing/2014/main" id="{BB517AC1-A82A-C3F5-E27B-332741B48A3B}"/>
              </a:ext>
            </a:extLst>
          </p:cNvPr>
          <p:cNvPicPr>
            <a:picLocks noChangeAspect="1"/>
          </p:cNvPicPr>
          <p:nvPr/>
        </p:nvPicPr>
        <p:blipFill>
          <a:blip r:embed="rId3"/>
          <a:stretch>
            <a:fillRect/>
          </a:stretch>
        </p:blipFill>
        <p:spPr>
          <a:xfrm>
            <a:off x="2141611" y="1806344"/>
            <a:ext cx="7772400" cy="45130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s-CL" sz="2400" b="0" dirty="0">
                <a:latin typeface="Calibri"/>
              </a:rPr>
              <a:t>Capacidades del Falcon 9:</a:t>
            </a:r>
          </a:p>
          <a:p>
            <a:pPr>
              <a:buFont typeface="+mj-lt"/>
              <a:buAutoNum type="arabicPeriod"/>
            </a:pPr>
            <a:r>
              <a:rPr lang="es-CL" sz="2400" b="0" dirty="0">
                <a:latin typeface="Calibri"/>
              </a:rPr>
              <a:t>Órbita Terrestre Baja (LEO, por sus siglas en inglés):</a:t>
            </a:r>
            <a:endParaRPr lang="es-CL" sz="2400" dirty="0"/>
          </a:p>
          <a:p>
            <a:pPr marL="742950" lvl="1" indent="-285750">
              <a:buFont typeface="+mj-lt"/>
              <a:buAutoNum type="arabicPeriod"/>
            </a:pPr>
            <a:r>
              <a:rPr lang="es-CL" dirty="0" sz="2400" b="0">
                <a:latin typeface="Calibri"/>
              </a:rPr>
              <a:t>Puede transportar hasta </a:t>
            </a:r>
            <a:r>
              <a:rPr lang="es-CL" b="0" dirty="0" sz="2400">
                <a:latin typeface="Calibri"/>
              </a:rPr>
              <a:t>22.800 kg (50.265 libras)</a:t>
            </a:r>
            <a:r>
              <a:rPr lang="es-CL" dirty="0" sz="2400" b="0">
                <a:latin typeface="Calibri"/>
              </a:rPr>
              <a:t>.</a:t>
            </a:r>
          </a:p>
          <a:p>
            <a:pPr>
              <a:buFont typeface="+mj-lt"/>
              <a:buAutoNum type="arabicPeriod"/>
            </a:pPr>
            <a:r>
              <a:rPr lang="es-CL" sz="2400" b="0" dirty="0">
                <a:latin typeface="Calibri"/>
              </a:rPr>
              <a:t>Órbita de Transferencia Geoestacionaria (GTO):</a:t>
            </a:r>
            <a:endParaRPr lang="es-CL" sz="2400" dirty="0"/>
          </a:p>
          <a:p>
            <a:pPr marL="742950" lvl="1" indent="-285750">
              <a:buFont typeface="+mj-lt"/>
              <a:buAutoNum type="arabicPeriod"/>
            </a:pPr>
            <a:r>
              <a:rPr lang="es-CL" dirty="0" sz="2400" b="0">
                <a:latin typeface="Calibri"/>
              </a:rPr>
              <a:t>Puede llevar hasta </a:t>
            </a:r>
            <a:r>
              <a:rPr lang="es-CL" b="0" dirty="0" sz="2400">
                <a:latin typeface="Calibri"/>
              </a:rPr>
              <a:t>8.300 kg (18.300 libras)</a:t>
            </a:r>
            <a:r>
              <a:rPr lang="es-CL" dirty="0" sz="2400" b="0">
                <a:latin typeface="Calibri"/>
              </a:rPr>
              <a:t>.</a:t>
            </a:r>
          </a:p>
          <a:p>
            <a:pPr>
              <a:buFont typeface="+mj-lt"/>
              <a:buAutoNum type="arabicPeriod"/>
            </a:pPr>
            <a:r>
              <a:rPr lang="es-CL" sz="2400" b="0" dirty="0">
                <a:latin typeface="Calibri"/>
              </a:rPr>
              <a:t>Misión Interplanetaria (como Marte):</a:t>
            </a:r>
            <a:endParaRPr lang="es-CL" sz="2400" dirty="0"/>
          </a:p>
          <a:p>
            <a:pPr marL="742950" lvl="1" indent="-285750">
              <a:buFont typeface="+mj-lt"/>
              <a:buAutoNum type="arabicPeriod"/>
            </a:pPr>
            <a:r>
              <a:rPr lang="es-CL" dirty="0" sz="2400" b="0">
                <a:latin typeface="Calibri"/>
              </a:rPr>
              <a:t>Aproximadamente </a:t>
            </a:r>
            <a:r>
              <a:rPr lang="es-CL" b="0" dirty="0" sz="2400">
                <a:latin typeface="Calibri"/>
              </a:rPr>
              <a:t>4.020 kg (8.860 libras)</a:t>
            </a:r>
            <a:r>
              <a:rPr lang="es-CL" dirty="0" sz="2400" b="0">
                <a:latin typeface="Calibri"/>
              </a:rPr>
              <a:t>, dependiendo de los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s-CL" sz="2400" dirty="0" b="0">
                <a:latin typeface="Calibri"/>
              </a:rPr>
              <a:t>El primer aterrizaje exitoso de un cohete en una plataforma terrestre (</a:t>
            </a:r>
            <a:r>
              <a:rPr lang="es-CL" sz="2400" dirty="0" err="1" b="0">
                <a:latin typeface="Calibri"/>
              </a:rPr>
              <a:t>ground</a:t>
            </a:r>
            <a:r>
              <a:rPr lang="es-CL" sz="2400" dirty="0" b="0">
                <a:latin typeface="Calibri"/>
              </a:rPr>
              <a:t> </a:t>
            </a:r>
            <a:r>
              <a:rPr lang="es-CL" sz="2400" dirty="0" err="1" b="0">
                <a:latin typeface="Calibri"/>
              </a:rPr>
              <a:t>pad</a:t>
            </a:r>
            <a:r>
              <a:rPr lang="es-CL" sz="2400" dirty="0" b="0">
                <a:latin typeface="Calibri"/>
              </a:rPr>
              <a:t>) fue realizado por SpaceX el 21 de diciembre de 2015. En este evento histórico, el cohete Falcon 9 logró aterrizar de manera controlada y exitosa en una plataforma de aterrizaje en tierra, específicamente en el Centro Espacial Kennedy en Florida, Estados Unidos, después de haber lanzado un satélite al espacio. Este logro marcó un hito en la reutilización de cohetes y demostró la capacidad de SpaceX para recuperar y reutilizar su tecnología, lo que ha transformado la industria espacial.</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s-CL" sz="2400" b="0" dirty="0">
                <a:latin typeface="Calibri"/>
              </a:rPr>
              <a:t>Falcon 9 B1051</a:t>
            </a:r>
            <a:r>
              <a:rPr lang="es-CL" sz="2400" dirty="0" b="0">
                <a:latin typeface="Calibri"/>
              </a:rPr>
              <a:t> - </a:t>
            </a:r>
            <a:r>
              <a:rPr lang="es-CL" sz="2400" i="1" dirty="0" b="0">
                <a:latin typeface="Calibri"/>
              </a:rPr>
              <a:t>Lanzamiento de la misión CRS-18</a:t>
            </a:r>
            <a:r>
              <a:rPr lang="es-CL" sz="2400" dirty="0" b="0">
                <a:latin typeface="Calibri"/>
              </a:rPr>
              <a:t> (15 de julio de 2019):</a:t>
            </a:r>
          </a:p>
          <a:p>
            <a:pPr>
              <a:buFont typeface="Arial" panose="020B0604020202020204" pitchFamily="34" charset="0"/>
              <a:buChar char="•"/>
            </a:pPr>
            <a:r>
              <a:rPr lang="es-CL" sz="2400" b="0" dirty="0">
                <a:latin typeface="Calibri"/>
              </a:rPr>
              <a:t>Carga útil</a:t>
            </a:r>
            <a:r>
              <a:rPr lang="es-CL" sz="2400" dirty="0" b="0">
                <a:latin typeface="Calibri"/>
              </a:rPr>
              <a:t>: Aproximadamente 3000 kg</a:t>
            </a:r>
          </a:p>
          <a:p>
            <a:pPr>
              <a:buFont typeface="Arial" panose="020B0604020202020204" pitchFamily="34" charset="0"/>
              <a:buChar char="•"/>
            </a:pPr>
            <a:r>
              <a:rPr lang="es-CL" sz="2400" b="0" dirty="0">
                <a:latin typeface="Calibri"/>
              </a:rPr>
              <a:t>Aterrizaje</a:t>
            </a:r>
            <a:r>
              <a:rPr lang="es-CL" sz="2400" dirty="0" b="0">
                <a:latin typeface="Calibri"/>
              </a:rPr>
              <a:t>: </a:t>
            </a:r>
            <a:r>
              <a:rPr lang="es-CL" sz="2400" dirty="0" err="1" b="0">
                <a:latin typeface="Calibri"/>
              </a:rPr>
              <a:t>Drone</a:t>
            </a:r>
            <a:r>
              <a:rPr lang="es-CL" sz="2400" dirty="0" b="0">
                <a:latin typeface="Calibri"/>
              </a:rPr>
              <a:t> </a:t>
            </a:r>
            <a:r>
              <a:rPr lang="es-CL" sz="2400" dirty="0" err="1" b="0">
                <a:latin typeface="Calibri"/>
              </a:rPr>
              <a:t>ship</a:t>
            </a:r>
            <a:r>
              <a:rPr lang="es-CL" sz="2400" dirty="0" b="0">
                <a:latin typeface="Calibri"/>
              </a:rPr>
              <a:t> "</a:t>
            </a:r>
            <a:r>
              <a:rPr lang="es-CL" sz="2400" dirty="0" err="1" b="0">
                <a:latin typeface="Calibri"/>
              </a:rPr>
              <a:t>Of</a:t>
            </a:r>
            <a:r>
              <a:rPr lang="es-CL" sz="2400" dirty="0" b="0">
                <a:latin typeface="Calibri"/>
              </a:rPr>
              <a:t> </a:t>
            </a:r>
            <a:r>
              <a:rPr lang="es-CL" sz="2400" dirty="0" err="1" b="0">
                <a:latin typeface="Calibri"/>
              </a:rPr>
              <a:t>Course</a:t>
            </a:r>
            <a:r>
              <a:rPr lang="es-CL" sz="2400" dirty="0" b="0">
                <a:latin typeface="Calibri"/>
              </a:rPr>
              <a:t> I </a:t>
            </a:r>
            <a:r>
              <a:rPr lang="es-CL" sz="2400" dirty="0" err="1" b="0">
                <a:latin typeface="Calibri"/>
              </a:rPr>
              <a:t>Still</a:t>
            </a:r>
            <a:r>
              <a:rPr lang="es-CL" sz="2400" dirty="0" b="0">
                <a:latin typeface="Calibri"/>
              </a:rPr>
              <a:t> Love </a:t>
            </a:r>
            <a:r>
              <a:rPr lang="es-CL" sz="2400" dirty="0" err="1" b="0">
                <a:latin typeface="Calibri"/>
              </a:rPr>
              <a:t>You</a:t>
            </a:r>
            <a:r>
              <a:rPr lang="es-CL" sz="2400" dirty="0" b="0">
                <a:latin typeface="Calibri"/>
              </a:rPr>
              <a:t>" (OCISLY)</a:t>
            </a:r>
          </a:p>
          <a:p>
            <a:pPr>
              <a:buFont typeface="Arial" panose="020B0604020202020204" pitchFamily="34" charset="0"/>
              <a:buChar char="•"/>
            </a:pPr>
            <a:r>
              <a:rPr lang="es-CL" sz="2400" dirty="0" b="0">
                <a:latin typeface="Calibri"/>
              </a:rPr>
              <a:t>Aunque no cumple con la condición exacta de peso de carga útil, es un ejemplo de aterrizaje exitoso en </a:t>
            </a:r>
            <a:r>
              <a:rPr lang="es-CL" sz="2400" dirty="0" err="1" b="0">
                <a:latin typeface="Calibri"/>
              </a:rPr>
              <a:t>drone</a:t>
            </a:r>
            <a:r>
              <a:rPr lang="es-CL" sz="2400" dirty="0" b="0">
                <a:latin typeface="Calibri"/>
              </a:rPr>
              <a:t> </a:t>
            </a:r>
            <a:r>
              <a:rPr lang="es-CL" sz="2400" dirty="0" err="1" b="0">
                <a:latin typeface="Calibri"/>
              </a:rPr>
              <a:t>ship</a:t>
            </a:r>
            <a:r>
              <a:rPr lang="es-CL" sz="2400" dirty="0" b="0">
                <a:latin typeface="Calibri"/>
              </a:rPr>
              <a:t>.</a:t>
            </a:r>
          </a:p>
          <a:p>
            <a:r>
              <a:rPr lang="es-CL" sz="2400" b="0" dirty="0">
                <a:latin typeface="Calibri"/>
              </a:rPr>
              <a:t>Falcon 9 B1058</a:t>
            </a:r>
            <a:r>
              <a:rPr lang="es-CL" sz="2400" dirty="0" b="0">
                <a:latin typeface="Calibri"/>
              </a:rPr>
              <a:t> - </a:t>
            </a:r>
            <a:r>
              <a:rPr lang="es-CL" sz="2400" i="1" dirty="0" b="0">
                <a:latin typeface="Calibri"/>
              </a:rPr>
              <a:t>Lanzamiento de la misión </a:t>
            </a:r>
            <a:r>
              <a:rPr lang="es-CL" sz="2400" i="1" dirty="0" err="1" b="0">
                <a:latin typeface="Calibri"/>
              </a:rPr>
              <a:t>Starlink</a:t>
            </a:r>
            <a:r>
              <a:rPr lang="es-CL" sz="2400" i="1" dirty="0" b="0">
                <a:latin typeface="Calibri"/>
              </a:rPr>
              <a:t> 9</a:t>
            </a:r>
            <a:r>
              <a:rPr lang="es-CL" sz="2400" dirty="0" b="0">
                <a:latin typeface="Calibri"/>
              </a:rPr>
              <a:t> (3 de junio de 2020):</a:t>
            </a:r>
          </a:p>
          <a:p>
            <a:pPr>
              <a:buFont typeface="Arial" panose="020B0604020202020204" pitchFamily="34" charset="0"/>
              <a:buChar char="•"/>
            </a:pPr>
            <a:r>
              <a:rPr lang="es-CL" sz="2400" b="0" dirty="0">
                <a:latin typeface="Calibri"/>
              </a:rPr>
              <a:t>Carga útil</a:t>
            </a:r>
            <a:r>
              <a:rPr lang="es-CL" sz="2400" dirty="0" b="0">
                <a:latin typeface="Calibri"/>
              </a:rPr>
              <a:t>: Aproximadamente 1500 kg</a:t>
            </a:r>
          </a:p>
          <a:p>
            <a:pPr>
              <a:buFont typeface="Arial" panose="020B0604020202020204" pitchFamily="34" charset="0"/>
              <a:buChar char="•"/>
            </a:pPr>
            <a:r>
              <a:rPr lang="es-CL" sz="2400" b="0" dirty="0">
                <a:latin typeface="Calibri"/>
              </a:rPr>
              <a:t>Aterrizaje</a:t>
            </a:r>
            <a:r>
              <a:rPr lang="es-CL" sz="2400" dirty="0" b="0">
                <a:latin typeface="Calibri"/>
              </a:rPr>
              <a:t>: </a:t>
            </a:r>
            <a:r>
              <a:rPr lang="es-CL" sz="2400" dirty="0" err="1" b="0">
                <a:latin typeface="Calibri"/>
              </a:rPr>
              <a:t>Drone</a:t>
            </a:r>
            <a:r>
              <a:rPr lang="es-CL" sz="2400" dirty="0" b="0">
                <a:latin typeface="Calibri"/>
              </a:rPr>
              <a:t> </a:t>
            </a:r>
            <a:r>
              <a:rPr lang="es-CL" sz="2400" dirty="0" err="1" b="0">
                <a:latin typeface="Calibri"/>
              </a:rPr>
              <a:t>ship</a:t>
            </a:r>
            <a:r>
              <a:rPr lang="es-CL" sz="2400" dirty="0" b="0">
                <a:latin typeface="Calibri"/>
              </a:rPr>
              <a:t> "Just </a:t>
            </a:r>
            <a:r>
              <a:rPr lang="es-CL" sz="2400" dirty="0" err="1" b="0">
                <a:latin typeface="Calibri"/>
              </a:rPr>
              <a:t>Read</a:t>
            </a:r>
            <a:r>
              <a:rPr lang="es-CL" sz="2400" dirty="0" b="0">
                <a:latin typeface="Calibri"/>
              </a:rPr>
              <a:t> </a:t>
            </a:r>
            <a:r>
              <a:rPr lang="es-CL" sz="2400" dirty="0" err="1" b="0">
                <a:latin typeface="Calibri"/>
              </a:rPr>
              <a:t>The</a:t>
            </a:r>
            <a:r>
              <a:rPr lang="es-CL" sz="2400" dirty="0" b="0">
                <a:latin typeface="Calibri"/>
              </a:rPr>
              <a:t> </a:t>
            </a:r>
            <a:r>
              <a:rPr lang="es-CL" sz="2400" dirty="0" err="1" b="0">
                <a:latin typeface="Calibri"/>
              </a:rPr>
              <a:t>Instructions</a:t>
            </a:r>
            <a:r>
              <a:rPr lang="es-CL" sz="2400" dirty="0" b="0">
                <a:latin typeface="Calibri"/>
              </a:rPr>
              <a:t>" (JRTI)</a:t>
            </a:r>
          </a:p>
          <a:p>
            <a:pPr>
              <a:buFont typeface="Arial" panose="020B0604020202020204" pitchFamily="34" charset="0"/>
              <a:buChar char="•"/>
            </a:pPr>
            <a:r>
              <a:rPr lang="es-CL" sz="2400" dirty="0" b="0">
                <a:latin typeface="Calibri"/>
              </a:rPr>
              <a:t>Aunque esta misión tenía una carga útil menor, también involucró un aterrizaje exitoso en </a:t>
            </a:r>
            <a:r>
              <a:rPr lang="es-CL" sz="2400" dirty="0" err="1" b="0">
                <a:latin typeface="Calibri"/>
              </a:rPr>
              <a:t>drone</a:t>
            </a:r>
            <a:r>
              <a:rPr lang="es-CL" sz="2400" dirty="0" b="0">
                <a:latin typeface="Calibri"/>
              </a:rPr>
              <a:t> </a:t>
            </a:r>
            <a:r>
              <a:rPr lang="es-CL" sz="2400" dirty="0" err="1" b="0">
                <a:latin typeface="Calibri"/>
              </a:rPr>
              <a:t>ship</a:t>
            </a:r>
            <a:r>
              <a:rPr lang="es-CL" sz="2400" dirty="0" b="0">
                <a:latin typeface="Calibr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s-CL" sz="2400" b="0" dirty="0">
                <a:latin typeface="Calibri"/>
              </a:rPr>
              <a:t>Número Total de Misiones:</a:t>
            </a:r>
          </a:p>
          <a:p>
            <a:pPr>
              <a:buFont typeface="Arial" panose="020B0604020202020204" pitchFamily="34" charset="0"/>
              <a:buChar char="•"/>
            </a:pPr>
            <a:r>
              <a:rPr lang="es-CL" sz="2400" b="0" dirty="0">
                <a:latin typeface="Calibri"/>
              </a:rPr>
              <a:t>Resultados Exitosos</a:t>
            </a:r>
            <a:r>
              <a:rPr lang="es-CL" sz="2400" dirty="0" b="0">
                <a:latin typeface="Calibri"/>
              </a:rPr>
              <a:t>: Más de 220 lanzamientos con entrega exitosa de carga útil, aterrizaje o ambos.</a:t>
            </a:r>
          </a:p>
          <a:p>
            <a:pPr>
              <a:buFont typeface="Arial" panose="020B0604020202020204" pitchFamily="34" charset="0"/>
              <a:buChar char="•"/>
            </a:pPr>
            <a:r>
              <a:rPr lang="es-CL" sz="2400" b="0" dirty="0">
                <a:latin typeface="Calibri"/>
              </a:rPr>
              <a:t>Resultados Fallidos</a:t>
            </a:r>
            <a:r>
              <a:rPr lang="es-CL" sz="2400" dirty="0" b="0">
                <a:latin typeface="Calibri"/>
              </a:rPr>
              <a:t>: Menos de 10 fracasos en todas las misiones desde el primer vuelo de Falcon 9 en 2010</a:t>
            </a:r>
            <a:r>
              <a:rPr lang="es-CL" sz="2400" dirty="0" b="0">
                <a:latin typeface="Calibri"/>
              </a:rPr>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r>
              <a:rPr lang="es-CL" sz="2400" b="0" dirty="0">
                <a:latin typeface="Calibri"/>
              </a:rPr>
              <a:t>Cohetes que han transportado la mayor masa de carga útil:</a:t>
            </a:r>
          </a:p>
          <a:p>
            <a:pPr>
              <a:buFont typeface="+mj-lt"/>
              <a:buAutoNum type="arabicPeriod"/>
            </a:pPr>
            <a:r>
              <a:rPr lang="es-CL" sz="2400" b="0" dirty="0">
                <a:latin typeface="Calibri"/>
              </a:rPr>
              <a:t>Falcon Heavy</a:t>
            </a:r>
            <a:r>
              <a:rPr lang="es-CL" sz="2400" dirty="0" b="0">
                <a:latin typeface="Calibri"/>
              </a:rPr>
              <a:t>:</a:t>
            </a:r>
          </a:p>
          <a:p>
            <a:pPr marL="742950" lvl="1" indent="-285750">
              <a:buFont typeface="+mj-lt"/>
              <a:buAutoNum type="arabicPeriod"/>
            </a:pPr>
            <a:r>
              <a:rPr lang="es-CL" sz="2400" dirty="0" b="0">
                <a:latin typeface="Calibri"/>
              </a:rPr>
              <a:t>El </a:t>
            </a:r>
            <a:r>
              <a:rPr lang="es-CL" sz="2400" b="0" dirty="0">
                <a:latin typeface="Calibri"/>
              </a:rPr>
              <a:t>Falcon Heavy</a:t>
            </a:r>
            <a:r>
              <a:rPr lang="es-CL" sz="2400" dirty="0" b="0">
                <a:latin typeface="Calibri"/>
              </a:rPr>
              <a:t> es el cohete de SpaceX que ha transportado la mayor carga útil hasta la fecha.</a:t>
            </a:r>
          </a:p>
          <a:p>
            <a:pPr marL="742950" lvl="1" indent="-285750">
              <a:buFont typeface="+mj-lt"/>
              <a:buAutoNum type="arabicPeriod"/>
            </a:pPr>
            <a:r>
              <a:rPr lang="es-CL" sz="2400" dirty="0" b="0">
                <a:latin typeface="Calibri"/>
              </a:rPr>
              <a:t>En su primer lanzamiento en </a:t>
            </a:r>
            <a:r>
              <a:rPr lang="es-CL" sz="2400" b="0" dirty="0">
                <a:latin typeface="Calibri"/>
              </a:rPr>
              <a:t>febrero de 2018</a:t>
            </a:r>
            <a:r>
              <a:rPr lang="es-CL" sz="2400" dirty="0" b="0">
                <a:latin typeface="Calibri"/>
              </a:rPr>
              <a:t>, el Falcon Heavy llevó una carga útil de aproximadamente </a:t>
            </a:r>
            <a:r>
              <a:rPr lang="es-CL" sz="2400" b="0" dirty="0">
                <a:latin typeface="Calibri"/>
              </a:rPr>
              <a:t>64,000 kg</a:t>
            </a:r>
            <a:r>
              <a:rPr lang="es-CL" sz="2400" dirty="0" b="0">
                <a:latin typeface="Calibri"/>
              </a:rPr>
              <a:t> al espacio, que fue la mayor carga útil enviada al espacio en un solo lanzamiento por un cohete operativo.</a:t>
            </a:r>
          </a:p>
          <a:p>
            <a:pPr marL="742950" lvl="1" indent="-285750">
              <a:buFont typeface="+mj-lt"/>
              <a:buAutoNum type="arabicPeriod"/>
            </a:pPr>
            <a:r>
              <a:rPr lang="es-CL" sz="2400" dirty="0" b="0">
                <a:latin typeface="Calibri"/>
              </a:rPr>
              <a:t>Este lanzamiento incluyó un Tesla </a:t>
            </a:r>
            <a:r>
              <a:rPr lang="es-CL" sz="2400" dirty="0" err="1" b="0">
                <a:latin typeface="Calibri"/>
              </a:rPr>
              <a:t>Roadster</a:t>
            </a:r>
            <a:r>
              <a:rPr lang="es-CL" sz="2400" dirty="0" b="0">
                <a:latin typeface="Calibri"/>
              </a:rPr>
              <a:t> como carga útil.</a:t>
            </a:r>
          </a:p>
          <a:p>
            <a:pPr>
              <a:buFont typeface="+mj-lt"/>
              <a:buAutoNum type="arabicPeriod"/>
            </a:pPr>
            <a:r>
              <a:rPr lang="es-CL" sz="2400" b="0" dirty="0">
                <a:latin typeface="Calibri"/>
              </a:rPr>
              <a:t>Falcon 9</a:t>
            </a:r>
            <a:r>
              <a:rPr lang="es-CL" sz="2400" dirty="0" b="0">
                <a:latin typeface="Calibri"/>
              </a:rPr>
              <a:t>:</a:t>
            </a:r>
          </a:p>
          <a:p>
            <a:pPr marL="742950" lvl="1" indent="-285750">
              <a:buFont typeface="+mj-lt"/>
              <a:buAutoNum type="arabicPeriod"/>
            </a:pPr>
            <a:r>
              <a:rPr lang="es-CL" sz="2400" dirty="0" b="0">
                <a:latin typeface="Calibri"/>
              </a:rPr>
              <a:t>Aunque el </a:t>
            </a:r>
            <a:r>
              <a:rPr lang="es-CL" sz="2400" b="0" dirty="0">
                <a:latin typeface="Calibri"/>
              </a:rPr>
              <a:t>Falcon 9</a:t>
            </a:r>
            <a:r>
              <a:rPr lang="es-CL" sz="2400" dirty="0" b="0">
                <a:latin typeface="Calibri"/>
              </a:rPr>
              <a:t> no puede transportar cargas tan pesadas como el Falcon Heavy, sigue siendo un cohete muy potente. El Falcon 9 ha transportado cargas útiles cercanas a </a:t>
            </a:r>
            <a:r>
              <a:rPr lang="es-CL" sz="2400" b="0" dirty="0">
                <a:latin typeface="Calibri"/>
              </a:rPr>
              <a:t>22,800 kg</a:t>
            </a:r>
            <a:r>
              <a:rPr lang="es-CL" sz="2400" dirty="0" b="0">
                <a:latin typeface="Calibri"/>
              </a:rPr>
              <a:t> a órbitas bajas.</a:t>
            </a:r>
          </a:p>
          <a:p>
            <a:pPr marL="742950" lvl="1" indent="-285750">
              <a:buFont typeface="+mj-lt"/>
              <a:buAutoNum type="arabicPeriod"/>
            </a:pPr>
            <a:r>
              <a:rPr lang="es-CL" sz="2400" dirty="0" b="0">
                <a:latin typeface="Calibri"/>
              </a:rPr>
              <a:t>Por ejemplo, la misión </a:t>
            </a:r>
            <a:r>
              <a:rPr lang="es-CL" sz="2400" b="0" dirty="0">
                <a:latin typeface="Calibri"/>
              </a:rPr>
              <a:t>CRS-19</a:t>
            </a:r>
            <a:r>
              <a:rPr lang="es-CL" sz="2400" dirty="0" b="0">
                <a:latin typeface="Calibri"/>
              </a:rPr>
              <a:t> en </a:t>
            </a:r>
            <a:r>
              <a:rPr lang="es-CL" sz="2400" b="0" dirty="0">
                <a:latin typeface="Calibri"/>
              </a:rPr>
              <a:t>2019</a:t>
            </a:r>
            <a:r>
              <a:rPr lang="es-CL" sz="2400" dirty="0" b="0">
                <a:latin typeface="Calibri"/>
              </a:rPr>
              <a:t>, que llevó una carga útil de aproximadamente </a:t>
            </a:r>
            <a:r>
              <a:rPr lang="es-CL" sz="2400" b="0" dirty="0">
                <a:latin typeface="Calibri"/>
              </a:rPr>
              <a:t>5,700 kg</a:t>
            </a:r>
            <a:r>
              <a:rPr lang="es-CL" sz="2400" dirty="0" b="0">
                <a:latin typeface="Calibri"/>
              </a:rPr>
              <a:t> a la Estación Espacial Internacional</a:t>
            </a:r>
            <a:r>
              <a:rPr lang="es-CL" dirty="0" sz="2400" b="0">
                <a:latin typeface="Calibr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b="0">
                <a:latin typeface="Calibri"/>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0457"/>
            <a:ext cx="11015590" cy="4545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s-CL" sz="2400" dirty="0" b="0">
                <a:latin typeface="Calibri"/>
              </a:rPr>
              <a:t>Desde su fundación, SpaceX ha desafiado los límites de la industria aeroespacial, impulsada por la visión de Elon Musk de convertir a la humanidad en una especie </a:t>
            </a:r>
            <a:r>
              <a:rPr lang="es-CL" sz="2400" dirty="0" err="1" b="0">
                <a:latin typeface="Calibri"/>
              </a:rPr>
              <a:t>multiplanetaria</a:t>
            </a:r>
            <a:r>
              <a:rPr lang="es-CL" sz="2400" dirty="0" b="0">
                <a:latin typeface="Calibri"/>
              </a:rPr>
              <a:t>. Este objetivo implica no solo el desarrollo de tecnologías de vanguardia, como sistemas de lanzamiento reutilizables, sino también la superación de obstáculos económicos y logísticos considerables. En este contexto, el análisis de datos juega un papel crucial, permitiendo a SpaceX optimizar sus operaciones, evaluar el rendimiento de sus tecnologías y fundamentar sus estrategias de cara al futuro.</a:t>
            </a:r>
            <a:endParaRPr lang="en-US" sz="44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5046244"/>
          </a:xfrm>
          <a:prstGeom prst="rect">
            <a:avLst/>
          </a:prstGeom>
        </p:spPr>
        <p:txBody>
          <a:bodyPr lIns="91440" tIns="45720" rIns="91440" bIns="45720" anchor="t">
            <a:normAutofit fontScale="92500" lnSpcReduction="10000"/>
          </a:bodyPr>
          <a:lstStyle/>
          <a:p>
            <a:pPr>
              <a:buFont typeface="+mj-lt"/>
              <a:buAutoNum type="arabicPeriod"/>
            </a:pPr>
            <a:r>
              <a:rPr lang="es-CL" b="0" dirty="0" sz="2400">
                <a:latin typeface="Calibri"/>
              </a:rPr>
              <a:t>Misión: CRS-7</a:t>
            </a:r>
            <a:endParaRPr lang="es-CL" dirty="0"/>
          </a:p>
          <a:p>
            <a:pPr marL="742950" lvl="1" indent="-285750">
              <a:buFont typeface="+mj-lt"/>
              <a:buAutoNum type="arabicPeriod"/>
            </a:pPr>
            <a:r>
              <a:rPr lang="es-CL" b="0" dirty="0" sz="2400">
                <a:latin typeface="Calibri"/>
              </a:rPr>
              <a:t>Versión del Cohete</a:t>
            </a:r>
            <a:r>
              <a:rPr lang="es-CL" dirty="0" sz="2400" b="0">
                <a:latin typeface="Calibri"/>
              </a:rPr>
              <a:t>: Falcon 9 v1.1</a:t>
            </a:r>
          </a:p>
          <a:p>
            <a:pPr marL="742950" lvl="1" indent="-285750">
              <a:buFont typeface="+mj-lt"/>
              <a:buAutoNum type="arabicPeriod"/>
            </a:pPr>
            <a:r>
              <a:rPr lang="es-CL" b="0" dirty="0" sz="2400">
                <a:latin typeface="Calibri"/>
              </a:rPr>
              <a:t>Sitio de Lanzamiento</a:t>
            </a:r>
            <a:r>
              <a:rPr lang="es-CL" dirty="0" sz="2400" b="0">
                <a:latin typeface="Calibri"/>
              </a:rPr>
              <a:t>: Complejo de Lanzamiento 40 de la Estación de la Fuerza Aérea de Cabo Cañaveral (SLC-40)</a:t>
            </a:r>
          </a:p>
          <a:p>
            <a:pPr marL="742950" lvl="1" indent="-285750">
              <a:buFont typeface="+mj-lt"/>
              <a:buAutoNum type="arabicPeriod"/>
            </a:pPr>
            <a:r>
              <a:rPr lang="es-CL" b="0" dirty="0" sz="2400">
                <a:latin typeface="Calibri"/>
              </a:rPr>
              <a:t>Resultado</a:t>
            </a:r>
            <a:r>
              <a:rPr lang="es-CL" dirty="0" sz="2400" b="0">
                <a:latin typeface="Calibri"/>
              </a:rPr>
              <a:t>: El intento de aterrizaje en la plataforma flotante "</a:t>
            </a:r>
            <a:r>
              <a:rPr lang="es-CL" dirty="0" err="1" sz="2400" b="0">
                <a:latin typeface="Calibri"/>
              </a:rPr>
              <a:t>Of</a:t>
            </a:r>
            <a:r>
              <a:rPr lang="es-CL" dirty="0" sz="2400" b="0">
                <a:latin typeface="Calibri"/>
              </a:rPr>
              <a:t> </a:t>
            </a:r>
            <a:r>
              <a:rPr lang="es-CL" dirty="0" err="1" sz="2400" b="0">
                <a:latin typeface="Calibri"/>
              </a:rPr>
              <a:t>Course</a:t>
            </a:r>
            <a:r>
              <a:rPr lang="es-CL" dirty="0" sz="2400" b="0">
                <a:latin typeface="Calibri"/>
              </a:rPr>
              <a:t> I </a:t>
            </a:r>
            <a:r>
              <a:rPr lang="es-CL" dirty="0" err="1" sz="2400" b="0">
                <a:latin typeface="Calibri"/>
              </a:rPr>
              <a:t>Still</a:t>
            </a:r>
            <a:r>
              <a:rPr lang="es-CL" dirty="0" sz="2400" b="0">
                <a:latin typeface="Calibri"/>
              </a:rPr>
              <a:t> Love </a:t>
            </a:r>
            <a:r>
              <a:rPr lang="es-CL" dirty="0" err="1" sz="2400" b="0">
                <a:latin typeface="Calibri"/>
              </a:rPr>
              <a:t>You</a:t>
            </a:r>
            <a:r>
              <a:rPr lang="es-CL" dirty="0" sz="2400" b="0">
                <a:latin typeface="Calibri"/>
              </a:rPr>
              <a:t>" (OCISLY) falló después de que el Falcon 9 explotara en pleno vuelo debido a un fallo estructural en la segunda etapa. El cohete no aterrizó con éxito como resultado.</a:t>
            </a:r>
          </a:p>
          <a:p>
            <a:pPr>
              <a:buFont typeface="+mj-lt"/>
              <a:buAutoNum type="arabicPeriod"/>
            </a:pPr>
            <a:r>
              <a:rPr lang="es-CL" b="0" dirty="0" sz="2400">
                <a:latin typeface="Calibri"/>
              </a:rPr>
              <a:t>Misión: </a:t>
            </a:r>
            <a:r>
              <a:rPr lang="es-CL" b="0" dirty="0" err="1" sz="2400">
                <a:latin typeface="Calibri"/>
              </a:rPr>
              <a:t>Orbcomm</a:t>
            </a:r>
            <a:r>
              <a:rPr lang="es-CL" b="0" dirty="0" sz="2400">
                <a:latin typeface="Calibri"/>
              </a:rPr>
              <a:t> OG2</a:t>
            </a:r>
            <a:endParaRPr lang="es-CL" dirty="0"/>
          </a:p>
          <a:p>
            <a:pPr marL="742950" lvl="1" indent="-285750">
              <a:buFont typeface="+mj-lt"/>
              <a:buAutoNum type="arabicPeriod"/>
            </a:pPr>
            <a:r>
              <a:rPr lang="es-CL" b="0" dirty="0" sz="2400">
                <a:latin typeface="Calibri"/>
              </a:rPr>
              <a:t>Versión del Cohete</a:t>
            </a:r>
            <a:r>
              <a:rPr lang="es-CL" dirty="0" sz="2400" b="0">
                <a:latin typeface="Calibri"/>
              </a:rPr>
              <a:t>: Falcon 9 v1.1</a:t>
            </a:r>
          </a:p>
          <a:p>
            <a:pPr marL="742950" lvl="1" indent="-285750">
              <a:buFont typeface="+mj-lt"/>
              <a:buAutoNum type="arabicPeriod"/>
            </a:pPr>
            <a:r>
              <a:rPr lang="es-CL" b="0" dirty="0" sz="2400">
                <a:latin typeface="Calibri"/>
              </a:rPr>
              <a:t>Sitio de Lanzamiento</a:t>
            </a:r>
            <a:r>
              <a:rPr lang="es-CL" dirty="0" sz="2400" b="0">
                <a:latin typeface="Calibri"/>
              </a:rPr>
              <a:t>: Complejo de Lanzamiento 40 de la Estación de la Fuerza Aérea de Cabo Cañaveral (SLC-40)</a:t>
            </a:r>
          </a:p>
          <a:p>
            <a:pPr marL="742950" lvl="1" indent="-285750">
              <a:buFont typeface="+mj-lt"/>
              <a:buAutoNum type="arabicPeriod"/>
            </a:pPr>
            <a:r>
              <a:rPr lang="es-CL" b="0" dirty="0" sz="2400">
                <a:latin typeface="Calibri"/>
              </a:rPr>
              <a:t>Resultado</a:t>
            </a:r>
            <a:r>
              <a:rPr lang="es-CL" dirty="0" sz="2400" b="0">
                <a:latin typeface="Calibri"/>
              </a:rPr>
              <a:t>: Otro intento de aterrizaje del Falcon 9 fue realizado en la plataforma flotante "</a:t>
            </a:r>
            <a:r>
              <a:rPr lang="es-CL" dirty="0" err="1" sz="2400" b="0">
                <a:latin typeface="Calibri"/>
              </a:rPr>
              <a:t>Of</a:t>
            </a:r>
            <a:r>
              <a:rPr lang="es-CL" dirty="0" sz="2400" b="0">
                <a:latin typeface="Calibri"/>
              </a:rPr>
              <a:t> </a:t>
            </a:r>
            <a:r>
              <a:rPr lang="es-CL" dirty="0" err="1" sz="2400" b="0">
                <a:latin typeface="Calibri"/>
              </a:rPr>
              <a:t>Course</a:t>
            </a:r>
            <a:r>
              <a:rPr lang="es-CL" dirty="0" sz="2400" b="0">
                <a:latin typeface="Calibri"/>
              </a:rPr>
              <a:t> I </a:t>
            </a:r>
            <a:r>
              <a:rPr lang="es-CL" dirty="0" err="1" sz="2400" b="0">
                <a:latin typeface="Calibri"/>
              </a:rPr>
              <a:t>Still</a:t>
            </a:r>
            <a:r>
              <a:rPr lang="es-CL" dirty="0" sz="2400" b="0">
                <a:latin typeface="Calibri"/>
              </a:rPr>
              <a:t> Love </a:t>
            </a:r>
            <a:r>
              <a:rPr lang="es-CL" dirty="0" err="1" sz="2400" b="0">
                <a:latin typeface="Calibri"/>
              </a:rPr>
              <a:t>You</a:t>
            </a:r>
            <a:r>
              <a:rPr lang="es-CL" dirty="0" sz="2400" b="0">
                <a:latin typeface="Calibri"/>
              </a:rPr>
              <a:t>" (OCISLY). Sin embargo, el intento falló debido a que el cohete se quedó sin combustible antes de llegar a la plataforma flotante.</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s-CL" sz="2400" b="0" dirty="0">
                <a:latin typeface="Calibri"/>
              </a:rPr>
              <a:t>Resumen:</a:t>
            </a:r>
          </a:p>
          <a:p>
            <a:pPr>
              <a:buFont typeface="+mj-lt"/>
              <a:buAutoNum type="arabicPeriod"/>
            </a:pPr>
            <a:r>
              <a:rPr lang="es-CL" sz="2400" b="0" dirty="0">
                <a:latin typeface="Calibri"/>
              </a:rPr>
              <a:t>Éxitos en plataformas terrestres (</a:t>
            </a:r>
            <a:r>
              <a:rPr lang="es-CL" sz="2400" b="0" dirty="0" err="1">
                <a:latin typeface="Calibri"/>
              </a:rPr>
              <a:t>Ground</a:t>
            </a:r>
            <a:r>
              <a:rPr lang="es-CL" sz="2400" b="0" dirty="0">
                <a:latin typeface="Calibri"/>
              </a:rPr>
              <a:t> </a:t>
            </a:r>
            <a:r>
              <a:rPr lang="es-CL" sz="2400" b="0" dirty="0" err="1">
                <a:latin typeface="Calibri"/>
              </a:rPr>
              <a:t>Pad</a:t>
            </a:r>
            <a:r>
              <a:rPr lang="es-CL" sz="2400" b="0" dirty="0">
                <a:latin typeface="Calibri"/>
              </a:rPr>
              <a:t>)</a:t>
            </a:r>
            <a:r>
              <a:rPr lang="es-CL" sz="2400" dirty="0" b="0">
                <a:latin typeface="Calibri"/>
              </a:rPr>
              <a:t>: Más de 10</a:t>
            </a:r>
          </a:p>
          <a:p>
            <a:pPr>
              <a:buFont typeface="+mj-lt"/>
              <a:buAutoNum type="arabicPeriod"/>
            </a:pPr>
            <a:r>
              <a:rPr lang="es-CL" sz="2400" b="0" dirty="0">
                <a:latin typeface="Calibri"/>
              </a:rPr>
              <a:t>Éxitos en plataformas flotantes (</a:t>
            </a:r>
            <a:r>
              <a:rPr lang="es-CL" sz="2400" b="0" dirty="0" err="1">
                <a:latin typeface="Calibri"/>
              </a:rPr>
              <a:t>Drone</a:t>
            </a:r>
            <a:r>
              <a:rPr lang="es-CL" sz="2400" b="0" dirty="0">
                <a:latin typeface="Calibri"/>
              </a:rPr>
              <a:t> </a:t>
            </a:r>
            <a:r>
              <a:rPr lang="es-CL" sz="2400" b="0" dirty="0" err="1">
                <a:latin typeface="Calibri"/>
              </a:rPr>
              <a:t>Ship</a:t>
            </a:r>
            <a:r>
              <a:rPr lang="es-CL" sz="2400" b="0" dirty="0">
                <a:latin typeface="Calibri"/>
              </a:rPr>
              <a:t>)</a:t>
            </a:r>
            <a:r>
              <a:rPr lang="es-CL" sz="2400" dirty="0" b="0">
                <a:latin typeface="Calibri"/>
              </a:rPr>
              <a:t>: Más de 5</a:t>
            </a:r>
          </a:p>
          <a:p>
            <a:pPr>
              <a:buFont typeface="+mj-lt"/>
              <a:buAutoNum type="arabicPeriod"/>
            </a:pPr>
            <a:r>
              <a:rPr lang="es-CL" sz="2400" b="0" dirty="0">
                <a:latin typeface="Calibri"/>
              </a:rPr>
              <a:t>Fallos en plataformas flotantes (</a:t>
            </a:r>
            <a:r>
              <a:rPr lang="es-CL" sz="2400" b="0" dirty="0" err="1">
                <a:latin typeface="Calibri"/>
              </a:rPr>
              <a:t>Drone</a:t>
            </a:r>
            <a:r>
              <a:rPr lang="es-CL" sz="2400" b="0" dirty="0">
                <a:latin typeface="Calibri"/>
              </a:rPr>
              <a:t> </a:t>
            </a:r>
            <a:r>
              <a:rPr lang="es-CL" sz="2400" b="0" dirty="0" err="1">
                <a:latin typeface="Calibri"/>
              </a:rPr>
              <a:t>Ship</a:t>
            </a:r>
            <a:r>
              <a:rPr lang="es-CL" sz="2400" b="0" dirty="0">
                <a:latin typeface="Calibri"/>
              </a:rPr>
              <a:t>)</a:t>
            </a:r>
            <a:r>
              <a:rPr lang="es-CL" sz="2400" dirty="0" b="0">
                <a:latin typeface="Calibri"/>
              </a:rPr>
              <a:t>: Al menos 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sz="2400" b="0">
                <a:solidFill>
                  <a:schemeClr val="bg1"/>
                </a:solidFill>
                <a:latin typeface="Calibri"/>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Lugar de </a:t>
            </a:r>
            <a:r>
              <a:rPr lang="en-US" dirty="0" err="1" sz="2400" b="0">
                <a:solidFill>
                  <a:srgbClr val="0B49CB"/>
                </a:solidFill>
                <a:latin typeface="Calibri"/>
              </a:rPr>
              <a:t>lanzamiento</a:t>
            </a:r>
            <a:endParaRPr lang="en-US" dirty="0">
              <a:solidFill>
                <a:srgbClr val="0B49CB"/>
              </a:solidFill>
              <a:latin typeface="Abadi"/>
            </a:endParaRPr>
          </a:p>
        </p:txBody>
      </p:sp>
      <p:pic>
        <p:nvPicPr>
          <p:cNvPr id="4" name="Marcador de contenido 1">
            <a:extLst>
              <a:ext uri="{FF2B5EF4-FFF2-40B4-BE49-F238E27FC236}">
                <a16:creationId xmlns:a16="http://schemas.microsoft.com/office/drawing/2014/main" id="{B3AF1C3C-E406-EB15-8078-23A7958B3319}"/>
              </a:ext>
            </a:extLst>
          </p:cNvPr>
          <p:cNvPicPr>
            <a:picLocks noChangeAspect="1"/>
          </p:cNvPicPr>
          <p:nvPr/>
        </p:nvPicPr>
        <p:blipFill>
          <a:blip r:embed="rId3"/>
          <a:stretch>
            <a:fillRect/>
          </a:stretch>
        </p:blipFill>
        <p:spPr>
          <a:xfrm>
            <a:off x="3477229" y="1382817"/>
            <a:ext cx="5053369" cy="504439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Appendix</a:t>
            </a:r>
            <a:endParaRPr lang="en-US" dirty="0">
              <a:solidFill>
                <a:srgbClr val="0B49CB"/>
              </a:solidFill>
            </a:endParaRPr>
          </a:p>
        </p:txBody>
      </p:sp>
      <p:sp>
        <p:nvSpPr>
          <p:cNvPr id="3" name="CuadroTexto 2">
            <a:extLst>
              <a:ext uri="{FF2B5EF4-FFF2-40B4-BE49-F238E27FC236}">
                <a16:creationId xmlns:a16="http://schemas.microsoft.com/office/drawing/2014/main" id="{F9F29123-10B4-D16F-3E89-8C0664AE7B71}"/>
              </a:ext>
            </a:extLst>
          </p:cNvPr>
          <p:cNvSpPr txBox="1"/>
          <p:nvPr/>
        </p:nvSpPr>
        <p:spPr>
          <a:xfrm>
            <a:off x="500743" y="1589315"/>
            <a:ext cx="10784868" cy="1938992"/>
          </a:xfrm>
          <a:prstGeom prst="rect">
            <a:avLst/>
          </a:prstGeom>
          <a:noFill/>
        </p:spPr>
        <p:txBody>
          <a:bodyPr wrap="square">
            <a:spAutoFit/>
          </a:bodyPr>
          <a:lstStyle/>
          <a:p>
            <a:r>
              <a:rPr lang="es-CL" sz="2400" dirty="0" b="0">
                <a:latin typeface="Calibri"/>
              </a:rPr>
              <a:t>"SpaceX ha logrado hitos históricos en la industria espacial. La reutilización de cohetes ha transformado la economía espacial, mientras que el desarrollo de la cápsula </a:t>
            </a:r>
            <a:r>
              <a:rPr lang="es-CL" sz="2400" dirty="0" err="1" b="0">
                <a:latin typeface="Calibri"/>
              </a:rPr>
              <a:t>Crew</a:t>
            </a:r>
            <a:r>
              <a:rPr lang="es-CL" sz="2400" dirty="0" b="0">
                <a:latin typeface="Calibri"/>
              </a:rPr>
              <a:t> Dragon ha marcado el regreso de Estados Unidos a los vuelos espaciales tripulados. Además, SpaceX está a la vanguardia de la exploración espacial con proyectos como </a:t>
            </a:r>
            <a:r>
              <a:rPr lang="es-CL" sz="2400" dirty="0" err="1" b="0">
                <a:latin typeface="Calibri"/>
              </a:rPr>
              <a:t>Starlink</a:t>
            </a:r>
            <a:r>
              <a:rPr lang="es-CL" sz="2400" dirty="0" b="0">
                <a:latin typeface="Calibri"/>
              </a:rPr>
              <a:t> y el desarrollo del sistema de lanzamiento espacial".</a:t>
            </a:r>
          </a:p>
        </p:txBody>
      </p:sp>
    </p:spTree>
    <p:extLst>
      <p:ext uri="{BB962C8B-B14F-4D97-AF65-F5344CB8AC3E}">
        <p14:creationId xmlns:p14="http://schemas.microsoft.com/office/powerpoint/2010/main" val="341000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sz="2400" b="0">
                <a:solidFill>
                  <a:schemeClr val="bg1"/>
                </a:solidFill>
                <a:latin typeface="Calibri"/>
              </a:rPr>
              <a:t>Section 1</a:t>
            </a:r>
          </a:p>
        </p:txBody>
      </p:sp>
    </p:spTree>
    <p:extLst>
      <p:ext uri="{BB962C8B-B14F-4D97-AF65-F5344CB8AC3E}">
        <p14:creationId xmlns:p14="http://schemas.microsoft.com/office/powerpoint/2010/main" val="30931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a:pPr>
            <a:r>
              <a:rPr lang="es-CL" sz="2400" b="0" dirty="0">
                <a:solidFill>
                  <a:schemeClr val="tx1"/>
                </a:solidFill>
                <a:latin typeface="Calibri"/>
              </a:rPr>
              <a:t>Recopilación de Datos (Icono de cohete):</a:t>
            </a:r>
            <a:endParaRPr lang="es-CL" sz="4500" dirty="0">
              <a:solidFill>
                <a:schemeClr val="tx1"/>
              </a:solidFill>
            </a:endParaRPr>
          </a:p>
          <a:p>
            <a:pPr marL="742950" lvl="1" indent="-285750">
              <a:buFont typeface="+mj-lt"/>
              <a:buAutoNum type="arabicPeriod"/>
            </a:pPr>
            <a:r>
              <a:rPr lang="es-CL" sz="2400" b="0" dirty="0">
                <a:solidFill>
                  <a:schemeClr val="tx1"/>
                </a:solidFill>
                <a:latin typeface="Calibri"/>
              </a:rPr>
              <a:t>Fuente de datos:</a:t>
            </a:r>
            <a:r>
              <a:rPr lang="es-CL" sz="2400" dirty="0" b="0">
                <a:solidFill>
                  <a:schemeClr val="tx1"/>
                </a:solidFill>
                <a:latin typeface="Calibri"/>
              </a:rPr>
              <a:t> "Utilizamos la API pública de SpaceX para obtener datos históricos sobre lanzamientos, vehículos, y carga útil."</a:t>
            </a:r>
          </a:p>
          <a:p>
            <a:pPr marL="742950" lvl="1" indent="-285750">
              <a:buFont typeface="+mj-lt"/>
              <a:buAutoNum type="arabicPeriod"/>
            </a:pPr>
            <a:r>
              <a:rPr lang="es-CL" sz="2400" b="0" dirty="0">
                <a:solidFill>
                  <a:schemeClr val="tx1"/>
                </a:solidFill>
                <a:latin typeface="Calibri"/>
              </a:rPr>
              <a:t>Alcance:</a:t>
            </a:r>
            <a:r>
              <a:rPr lang="es-CL" sz="2400" dirty="0" b="0">
                <a:solidFill>
                  <a:schemeClr val="tx1"/>
                </a:solidFill>
                <a:latin typeface="Calibri"/>
              </a:rPr>
              <a:t> "Nuestra recopilación abarca desde los primeros lanzamientos hasta los más recientes, proporcionando una visión completa de la trayectoria de SpaceX."</a:t>
            </a:r>
          </a:p>
          <a:p>
            <a:pPr>
              <a:buFont typeface="+mj-lt"/>
              <a:buAutoNum type="arabicPeriod"/>
            </a:pPr>
            <a:r>
              <a:rPr lang="es-CL" sz="2400" b="0" dirty="0">
                <a:solidFill>
                  <a:schemeClr val="tx1"/>
                </a:solidFill>
                <a:latin typeface="Calibri"/>
              </a:rPr>
              <a:t>Preparación de los Datos (Icono de engranaje):</a:t>
            </a:r>
            <a:endParaRPr lang="es-CL" sz="4500" dirty="0">
              <a:solidFill>
                <a:schemeClr val="tx1"/>
              </a:solidFill>
            </a:endParaRPr>
          </a:p>
          <a:p>
            <a:pPr marL="742950" lvl="1" indent="-285750">
              <a:buFont typeface="+mj-lt"/>
              <a:buAutoNum type="arabicPeriod"/>
            </a:pPr>
            <a:r>
              <a:rPr lang="es-CL" sz="2400" b="0" dirty="0">
                <a:solidFill>
                  <a:schemeClr val="tx1"/>
                </a:solidFill>
                <a:latin typeface="Calibri"/>
              </a:rPr>
              <a:t>Limpieza:</a:t>
            </a:r>
            <a:r>
              <a:rPr lang="es-CL" sz="2400" dirty="0" b="0">
                <a:solidFill>
                  <a:schemeClr val="tx1"/>
                </a:solidFill>
                <a:latin typeface="Calibri"/>
              </a:rPr>
              <a:t> "Los datos fueron limpiados y procesados para eliminar inconsistencias y valores faltantes."</a:t>
            </a:r>
          </a:p>
          <a:p>
            <a:pPr marL="742950" lvl="1" indent="-285750">
              <a:buFont typeface="+mj-lt"/>
              <a:buAutoNum type="arabicPeriod"/>
            </a:pPr>
            <a:r>
              <a:rPr lang="es-CL" sz="2400" b="0" dirty="0">
                <a:solidFill>
                  <a:schemeClr val="tx1"/>
                </a:solidFill>
                <a:latin typeface="Calibri"/>
              </a:rPr>
              <a:t>Transformación:</a:t>
            </a:r>
            <a:r>
              <a:rPr lang="es-CL" sz="2400" dirty="0" b="0">
                <a:solidFill>
                  <a:schemeClr val="tx1"/>
                </a:solidFill>
                <a:latin typeface="Calibri"/>
              </a:rPr>
              <a:t> "Realizamos transformaciones necesarias para convertir los datos en un formato adecuado para el análisis."</a:t>
            </a:r>
          </a:p>
          <a:p>
            <a:pPr>
              <a:buFont typeface="+mj-lt"/>
              <a:buAutoNum type="arabicPeriod"/>
            </a:pPr>
            <a:r>
              <a:rPr lang="es-CL" sz="2400" b="0" dirty="0">
                <a:solidFill>
                  <a:schemeClr val="tx1"/>
                </a:solidFill>
                <a:latin typeface="Calibri"/>
              </a:rPr>
              <a:t>Análisis Exploratorio de Datos (EDA) (Icono de lupa):</a:t>
            </a:r>
            <a:endParaRPr lang="es-CL" sz="4500" dirty="0">
              <a:solidFill>
                <a:schemeClr val="tx1"/>
              </a:solidFill>
            </a:endParaRPr>
          </a:p>
          <a:p>
            <a:pPr marL="742950" lvl="1" indent="-285750">
              <a:buFont typeface="+mj-lt"/>
              <a:buAutoNum type="arabicPeriod"/>
            </a:pPr>
            <a:r>
              <a:rPr lang="es-CL" sz="2400" b="0" dirty="0">
                <a:solidFill>
                  <a:schemeClr val="tx1"/>
                </a:solidFill>
                <a:latin typeface="Calibri"/>
              </a:rPr>
              <a:t>Visualización:</a:t>
            </a:r>
            <a:r>
              <a:rPr lang="es-CL" sz="2400" dirty="0" b="0">
                <a:solidFill>
                  <a:schemeClr val="tx1"/>
                </a:solidFill>
                <a:latin typeface="Calibri"/>
              </a:rPr>
              <a:t> "Empleamos gráficos y visualizaciones para explorar las tendencias y patrones clave en los datos, utilizando herramientas como </a:t>
            </a:r>
            <a:r>
              <a:rPr lang="es-CL" sz="2400" dirty="0" err="1" b="0">
                <a:solidFill>
                  <a:schemeClr val="tx1"/>
                </a:solidFill>
                <a:latin typeface="Calibri"/>
              </a:rPr>
              <a:t>Matplotlib</a:t>
            </a:r>
            <a:r>
              <a:rPr lang="es-CL" sz="2400" dirty="0" b="0">
                <a:solidFill>
                  <a:schemeClr val="tx1"/>
                </a:solidFill>
                <a:latin typeface="Calibri"/>
              </a:rPr>
              <a:t> y </a:t>
            </a:r>
            <a:r>
              <a:rPr lang="es-CL" sz="2400" dirty="0" err="1" b="0">
                <a:solidFill>
                  <a:schemeClr val="tx1"/>
                </a:solidFill>
                <a:latin typeface="Calibri"/>
              </a:rPr>
              <a:t>Seaborn</a:t>
            </a:r>
            <a:r>
              <a:rPr lang="es-CL" sz="2400" dirty="0" b="0">
                <a:solidFill>
                  <a:schemeClr val="tx1"/>
                </a:solidFill>
                <a:latin typeface="Calibri"/>
              </a:rPr>
              <a:t>."</a:t>
            </a:r>
          </a:p>
          <a:p>
            <a:pPr marL="742950" lvl="1" indent="-285750">
              <a:buFont typeface="+mj-lt"/>
              <a:buAutoNum type="arabicPeriod"/>
            </a:pPr>
            <a:r>
              <a:rPr lang="es-CL" sz="2400" b="0" dirty="0">
                <a:solidFill>
                  <a:schemeClr val="tx1"/>
                </a:solidFill>
                <a:latin typeface="Calibri"/>
              </a:rPr>
              <a:t>SQL:</a:t>
            </a:r>
            <a:r>
              <a:rPr lang="es-CL" sz="2400" dirty="0" b="0">
                <a:solidFill>
                  <a:schemeClr val="tx1"/>
                </a:solidFill>
                <a:latin typeface="Calibri"/>
              </a:rPr>
              <a:t> "Realizamos consultas SQL para extraer información específica y responder preguntas de investigación."</a:t>
            </a:r>
          </a:p>
          <a:p>
            <a:pPr>
              <a:buFont typeface="+mj-lt"/>
              <a:buAutoNum type="arabicPeriod"/>
            </a:pPr>
            <a:r>
              <a:rPr lang="es-CL" sz="2400" b="0" dirty="0">
                <a:solidFill>
                  <a:schemeClr val="tx1"/>
                </a:solidFill>
                <a:latin typeface="Calibri"/>
              </a:rPr>
              <a:t>Análisis Visual Interactivo (Icono de un </a:t>
            </a:r>
            <a:r>
              <a:rPr lang="es-CL" sz="2400" b="0" dirty="0" err="1">
                <a:solidFill>
                  <a:schemeClr val="tx1"/>
                </a:solidFill>
                <a:latin typeface="Calibri"/>
              </a:rPr>
              <a:t>dashboard</a:t>
            </a:r>
            <a:r>
              <a:rPr lang="es-CL" sz="2400" b="0" dirty="0">
                <a:solidFill>
                  <a:schemeClr val="tx1"/>
                </a:solidFill>
                <a:latin typeface="Calibri"/>
              </a:rPr>
              <a:t>):</a:t>
            </a:r>
            <a:endParaRPr lang="es-CL" sz="4500" dirty="0">
              <a:solidFill>
                <a:schemeClr val="tx1"/>
              </a:solidFill>
            </a:endParaRPr>
          </a:p>
          <a:p>
            <a:pPr marL="742950" lvl="1" indent="-285750">
              <a:buFont typeface="+mj-lt"/>
              <a:buAutoNum type="arabicPeriod"/>
            </a:pPr>
            <a:r>
              <a:rPr lang="es-CL" sz="2400" b="0" dirty="0" err="1">
                <a:solidFill>
                  <a:schemeClr val="tx1"/>
                </a:solidFill>
                <a:latin typeface="Calibri"/>
              </a:rPr>
              <a:t>Folium</a:t>
            </a:r>
            <a:r>
              <a:rPr lang="es-CL" sz="2400" b="0" dirty="0">
                <a:solidFill>
                  <a:schemeClr val="tx1"/>
                </a:solidFill>
                <a:latin typeface="Calibri"/>
              </a:rPr>
              <a:t> y </a:t>
            </a:r>
            <a:r>
              <a:rPr lang="es-CL" sz="2400" b="0" dirty="0" err="1">
                <a:solidFill>
                  <a:schemeClr val="tx1"/>
                </a:solidFill>
                <a:latin typeface="Calibri"/>
              </a:rPr>
              <a:t>Plotly</a:t>
            </a:r>
            <a:r>
              <a:rPr lang="es-CL" sz="2400" b="0" dirty="0">
                <a:solidFill>
                  <a:schemeClr val="tx1"/>
                </a:solidFill>
                <a:latin typeface="Calibri"/>
              </a:rPr>
              <a:t> </a:t>
            </a:r>
            <a:r>
              <a:rPr lang="es-CL" sz="2400" b="0" dirty="0" err="1">
                <a:solidFill>
                  <a:schemeClr val="tx1"/>
                </a:solidFill>
                <a:latin typeface="Calibri"/>
              </a:rPr>
              <a:t>Dash</a:t>
            </a:r>
            <a:r>
              <a:rPr lang="es-CL" sz="2400" b="0" dirty="0">
                <a:solidFill>
                  <a:schemeClr val="tx1"/>
                </a:solidFill>
                <a:latin typeface="Calibri"/>
              </a:rPr>
              <a:t>:</a:t>
            </a:r>
            <a:r>
              <a:rPr lang="es-CL" sz="2400" dirty="0" b="0">
                <a:solidFill>
                  <a:schemeClr val="tx1"/>
                </a:solidFill>
                <a:latin typeface="Calibri"/>
              </a:rPr>
              <a:t> "Creamos </a:t>
            </a:r>
            <a:r>
              <a:rPr lang="es-CL" sz="2400" dirty="0" err="1" b="0">
                <a:solidFill>
                  <a:schemeClr val="tx1"/>
                </a:solidFill>
                <a:latin typeface="Calibri"/>
              </a:rPr>
              <a:t>dashboards</a:t>
            </a:r>
            <a:r>
              <a:rPr lang="es-CL" sz="2400" dirty="0" b="0">
                <a:solidFill>
                  <a:schemeClr val="tx1"/>
                </a:solidFill>
                <a:latin typeface="Calibri"/>
              </a:rPr>
              <a:t> interactivos utilizando </a:t>
            </a:r>
            <a:r>
              <a:rPr lang="es-CL" sz="2400" dirty="0" err="1" b="0">
                <a:solidFill>
                  <a:schemeClr val="tx1"/>
                </a:solidFill>
                <a:latin typeface="Calibri"/>
              </a:rPr>
              <a:t>Folium</a:t>
            </a:r>
            <a:r>
              <a:rPr lang="es-CL" sz="2400" dirty="0" b="0">
                <a:solidFill>
                  <a:schemeClr val="tx1"/>
                </a:solidFill>
                <a:latin typeface="Calibri"/>
              </a:rPr>
              <a:t> y </a:t>
            </a:r>
            <a:r>
              <a:rPr lang="es-CL" sz="2400" dirty="0" err="1" b="0">
                <a:solidFill>
                  <a:schemeClr val="tx1"/>
                </a:solidFill>
                <a:latin typeface="Calibri"/>
              </a:rPr>
              <a:t>Plotly</a:t>
            </a:r>
            <a:r>
              <a:rPr lang="es-CL" sz="2400" dirty="0" b="0">
                <a:solidFill>
                  <a:schemeClr val="tx1"/>
                </a:solidFill>
                <a:latin typeface="Calibri"/>
              </a:rPr>
              <a:t> </a:t>
            </a:r>
            <a:r>
              <a:rPr lang="es-CL" sz="2400" dirty="0" err="1" b="0">
                <a:solidFill>
                  <a:schemeClr val="tx1"/>
                </a:solidFill>
                <a:latin typeface="Calibri"/>
              </a:rPr>
              <a:t>Dash</a:t>
            </a:r>
            <a:r>
              <a:rPr lang="es-CL" sz="2400" dirty="0" b="0">
                <a:solidFill>
                  <a:schemeClr val="tx1"/>
                </a:solidFill>
                <a:latin typeface="Calibri"/>
              </a:rPr>
              <a:t> para permitir una exploración más profunda de los datos y facilitar la comunicación de los resultados."</a:t>
            </a:r>
          </a:p>
          <a:p>
            <a:pPr marL="742950" lvl="1" indent="-285750">
              <a:buFont typeface="+mj-lt"/>
              <a:buAutoNum type="arabicPeriod"/>
            </a:pPr>
            <a:r>
              <a:rPr lang="es-CL" sz="2400" b="0" dirty="0">
                <a:solidFill>
                  <a:schemeClr val="tx1"/>
                </a:solidFill>
                <a:latin typeface="Calibri"/>
              </a:rPr>
              <a:t>Ejemplos:</a:t>
            </a:r>
            <a:r>
              <a:rPr lang="es-CL" sz="2400" dirty="0" b="0">
                <a:solidFill>
                  <a:schemeClr val="tx1"/>
                </a:solidFill>
                <a:latin typeface="Calibri"/>
              </a:rPr>
              <a:t> "Visualizamos la distribución geográfica de los sitios de lanzamiento, la evolución de la carga útil a lo largo del tiempo y la relación entre diferentes variables."</a:t>
            </a:r>
          </a:p>
          <a:p>
            <a:pPr>
              <a:buFont typeface="+mj-lt"/>
              <a:buAutoNum type="arabicPeriod"/>
            </a:pPr>
            <a:r>
              <a:rPr lang="es-CL" sz="2400" b="0" dirty="0">
                <a:solidFill>
                  <a:schemeClr val="tx1"/>
                </a:solidFill>
                <a:latin typeface="Calibri"/>
              </a:rPr>
              <a:t>Análisis Predictivo (Icono de un cohete despegando):</a:t>
            </a:r>
            <a:endParaRPr lang="es-CL" sz="4500" dirty="0">
              <a:solidFill>
                <a:schemeClr val="tx1"/>
              </a:solidFill>
            </a:endParaRPr>
          </a:p>
          <a:p>
            <a:pPr marL="742950" lvl="1" indent="-285750">
              <a:buFont typeface="+mj-lt"/>
              <a:buAutoNum type="arabicPeriod"/>
            </a:pPr>
            <a:r>
              <a:rPr lang="es-CL" sz="2400" b="0" dirty="0">
                <a:solidFill>
                  <a:schemeClr val="tx1"/>
                </a:solidFill>
                <a:latin typeface="Calibri"/>
              </a:rPr>
              <a:t>Modelado:</a:t>
            </a:r>
            <a:r>
              <a:rPr lang="es-CL" sz="2400" dirty="0" b="0">
                <a:solidFill>
                  <a:schemeClr val="tx1"/>
                </a:solidFill>
                <a:latin typeface="Calibri"/>
              </a:rPr>
              <a:t> "Desarrollamos modelos de clasificación para predecir el éxito de las misiones en función de diversos factores."</a:t>
            </a:r>
          </a:p>
          <a:p>
            <a:pPr marL="742950" lvl="1" indent="-285750">
              <a:buFont typeface="+mj-lt"/>
              <a:buAutoNum type="arabicPeriod"/>
            </a:pPr>
            <a:r>
              <a:rPr lang="es-CL" sz="2400" b="0" dirty="0">
                <a:solidFill>
                  <a:schemeClr val="tx1"/>
                </a:solidFill>
                <a:latin typeface="Calibri"/>
              </a:rPr>
              <a:t>Técnicas:</a:t>
            </a:r>
            <a:r>
              <a:rPr lang="es-CL" sz="2400" dirty="0" b="0">
                <a:solidFill>
                  <a:schemeClr val="tx1"/>
                </a:solidFill>
                <a:latin typeface="Calibri"/>
              </a:rPr>
              <a:t> "Utilizamos algoritmos como Regresión Logística y </a:t>
            </a:r>
            <a:r>
              <a:rPr lang="es-CL" sz="2400" dirty="0" err="1" b="0">
                <a:solidFill>
                  <a:schemeClr val="tx1"/>
                </a:solidFill>
                <a:latin typeface="Calibri"/>
              </a:rPr>
              <a:t>Random</a:t>
            </a:r>
            <a:r>
              <a:rPr lang="es-CL" sz="2400" dirty="0" b="0">
                <a:solidFill>
                  <a:schemeClr val="tx1"/>
                </a:solidFill>
                <a:latin typeface="Calibri"/>
              </a:rPr>
              <a:t> Forest para construir y evaluar nuestros modelos."</a:t>
            </a:r>
          </a:p>
          <a:p>
            <a:pPr marL="742950" lvl="1" indent="-285750">
              <a:buFont typeface="+mj-lt"/>
              <a:buAutoNum type="arabicPeriod"/>
            </a:pPr>
            <a:r>
              <a:rPr lang="es-CL" sz="2400" b="0" dirty="0">
                <a:solidFill>
                  <a:schemeClr val="tx1"/>
                </a:solidFill>
                <a:latin typeface="Calibri"/>
              </a:rPr>
              <a:t>Evaluación:</a:t>
            </a:r>
            <a:r>
              <a:rPr lang="es-CL" sz="2400" dirty="0" b="0">
                <a:solidFill>
                  <a:schemeClr val="tx1"/>
                </a:solidFill>
                <a:latin typeface="Calibri"/>
              </a:rPr>
              <a:t> "Evaluamos la precisión de los modelos utilizando métricas como precisión, </a:t>
            </a:r>
            <a:r>
              <a:rPr lang="es-CL" sz="2400" dirty="0" err="1" b="0">
                <a:solidFill>
                  <a:schemeClr val="tx1"/>
                </a:solidFill>
                <a:latin typeface="Calibri"/>
              </a:rPr>
              <a:t>recall</a:t>
            </a:r>
            <a:r>
              <a:rPr lang="es-CL" sz="2400" dirty="0" b="0">
                <a:solidFill>
                  <a:schemeClr val="tx1"/>
                </a:solidFill>
                <a:latin typeface="Calibri"/>
              </a:rPr>
              <a:t> y F1-score."</a:t>
            </a:r>
          </a:p>
          <a:p>
            <a:pPr>
              <a:lnSpc>
                <a:spcPct val="120000"/>
              </a:lnSpc>
              <a:spcBef>
                <a:spcPts val="1400"/>
              </a:spcBef>
            </a:pPr>
            <a:endParaRPr lang="en-US" sz="45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s-CL" sz="2400" b="0" dirty="0">
                <a:latin typeface="Calibri"/>
              </a:rPr>
              <a:t>Fuente Principal: La API de SpaceX</a:t>
            </a:r>
            <a:endParaRPr lang="es-CL" sz="2400" dirty="0"/>
          </a:p>
          <a:p>
            <a:pPr>
              <a:buFont typeface="Arial" panose="020B0604020202020204" pitchFamily="34" charset="0"/>
              <a:buChar char="•"/>
            </a:pPr>
            <a:r>
              <a:rPr lang="es-CL" sz="2400" b="0" dirty="0">
                <a:latin typeface="Calibri"/>
              </a:rPr>
              <a:t>Explicación:</a:t>
            </a:r>
            <a:r>
              <a:rPr lang="es-CL" sz="2400" dirty="0" b="0">
                <a:latin typeface="Calibri"/>
              </a:rPr>
              <a:t> "Nuestra principal fuente de información fue la API pública de SpaceX. Esta interfaz de programación nos permitió acceder a una vasta cantidad de datos históricos sobre lanzamientos, vehículos, carga útil y otras variables relevantes."</a:t>
            </a:r>
          </a:p>
          <a:p>
            <a:pPr>
              <a:buFont typeface="Arial" panose="020B0604020202020204" pitchFamily="34" charset="0"/>
              <a:buChar char="•"/>
            </a:pPr>
            <a:r>
              <a:rPr lang="es-CL" sz="2400" b="0" dirty="0">
                <a:latin typeface="Calibri"/>
              </a:rPr>
              <a:t>Visual:</a:t>
            </a:r>
            <a:r>
              <a:rPr lang="es-CL" sz="2400" dirty="0" b="0">
                <a:latin typeface="Calibri"/>
              </a:rPr>
              <a:t> Un diagrama simple que muestre una flecha apuntando desde un cohete hacia una computadora con la leyenda "API de SpaceX".</a:t>
            </a:r>
          </a:p>
          <a:p>
            <a:r>
              <a:rPr lang="es-CL" sz="2400" b="0" dirty="0">
                <a:latin typeface="Calibri"/>
              </a:rPr>
              <a:t>Estructura de los Datos</a:t>
            </a:r>
            <a:endParaRPr lang="es-CL" sz="2400" dirty="0"/>
          </a:p>
          <a:p>
            <a:pPr>
              <a:buFont typeface="Arial" panose="020B0604020202020204" pitchFamily="34" charset="0"/>
              <a:buChar char="•"/>
            </a:pPr>
            <a:r>
              <a:rPr lang="es-CL" sz="2400" b="0" dirty="0">
                <a:latin typeface="Calibri"/>
              </a:rPr>
              <a:t>Formato:</a:t>
            </a:r>
            <a:r>
              <a:rPr lang="es-CL" sz="2400" dirty="0" b="0">
                <a:latin typeface="Calibri"/>
              </a:rPr>
              <a:t> "Los datos se obtuvieron en formato JSON, un formato de intercambio de datos ligero y fácil de </a:t>
            </a:r>
            <a:r>
              <a:rPr lang="es-CL" sz="2400" dirty="0" err="1" b="0">
                <a:latin typeface="Calibri"/>
              </a:rPr>
              <a:t>parsear</a:t>
            </a:r>
            <a:r>
              <a:rPr lang="es-CL" sz="2400" dirty="0" b="0">
                <a:latin typeface="Calibri"/>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FF18094-B431-2471-5A76-939E4735D26C}"/>
              </a:ext>
            </a:extLst>
          </p:cNvPr>
          <p:cNvSpPr>
            <a:spLocks noGrp="1"/>
          </p:cNvSpPr>
          <p:nvPr>
            <p:ph idx="1"/>
          </p:nvPr>
        </p:nvSpPr>
        <p:spPr>
          <a:xfrm>
            <a:off x="381000" y="345168"/>
            <a:ext cx="10515600" cy="4351338"/>
          </a:xfrm>
        </p:spPr>
        <p:txBody>
          <a:bodyPr/>
          <a:lstStyle/>
          <a:p>
            <a:pPr>
              <a:buFont typeface="Arial" panose="020B0604020202020204" pitchFamily="34" charset="0"/>
              <a:buChar char="•"/>
            </a:pPr>
            <a:r>
              <a:rPr lang="es-CL" sz="2400" b="0" dirty="0">
                <a:latin typeface="Calibri"/>
              </a:rPr>
              <a:t>Campos clave:</a:t>
            </a:r>
            <a:r>
              <a:rPr lang="es-CL" sz="2400" dirty="0" b="0">
                <a:latin typeface="Calibri"/>
              </a:rPr>
              <a:t> "Los campos clave que recolectamos incluían: fecha de lanzamiento, sitio de lanzamiento, vehículo, misión, carga útil, resultado de la misión y otros parámetros técnicos."</a:t>
            </a:r>
          </a:p>
          <a:p>
            <a:pPr>
              <a:buFont typeface="Arial" panose="020B0604020202020204" pitchFamily="34" charset="0"/>
              <a:buChar char="•"/>
            </a:pPr>
            <a:r>
              <a:rPr lang="es-CL" sz="2400" b="0" dirty="0">
                <a:latin typeface="Calibri"/>
              </a:rPr>
              <a:t>Visual:</a:t>
            </a:r>
            <a:r>
              <a:rPr lang="es-CL" sz="2400" dirty="0" b="0">
                <a:latin typeface="Calibri"/>
              </a:rPr>
              <a:t> Una tabla pequeña que muestre los encabezados de las columnas más importantes en los datos.</a:t>
            </a:r>
          </a:p>
          <a:p>
            <a:r>
              <a:rPr lang="es-CL" sz="2400" b="0" dirty="0">
                <a:latin typeface="Calibri"/>
              </a:rPr>
              <a:t>Proceso de Extracción</a:t>
            </a:r>
            <a:endParaRPr lang="es-CL" sz="2400" dirty="0"/>
          </a:p>
          <a:p>
            <a:pPr>
              <a:buFont typeface="Arial" panose="020B0604020202020204" pitchFamily="34" charset="0"/>
              <a:buChar char="•"/>
            </a:pPr>
            <a:r>
              <a:rPr lang="es-CL" sz="2400" b="0" dirty="0">
                <a:latin typeface="Calibri"/>
              </a:rPr>
              <a:t>Herramientas:</a:t>
            </a:r>
            <a:r>
              <a:rPr lang="es-CL" sz="2400" dirty="0" b="0">
                <a:latin typeface="Calibri"/>
              </a:rPr>
              <a:t> "Utilizamos la librería </a:t>
            </a:r>
            <a:r>
              <a:rPr lang="es-CL" sz="2400" dirty="0" err="1" b="0">
                <a:latin typeface="Calibri"/>
              </a:rPr>
              <a:t>requests</a:t>
            </a:r>
            <a:r>
              <a:rPr lang="es-CL" sz="2400" dirty="0" b="0">
                <a:latin typeface="Calibri"/>
              </a:rPr>
              <a:t> en Python para realizar las solicitudes HTTP a la API y obtener los datos en formato JSON."</a:t>
            </a:r>
          </a:p>
          <a:p>
            <a:pPr>
              <a:buFont typeface="Arial" panose="020B0604020202020204" pitchFamily="34" charset="0"/>
              <a:buChar char="•"/>
            </a:pPr>
            <a:r>
              <a:rPr lang="es-CL" sz="2400" b="0" dirty="0">
                <a:latin typeface="Calibri"/>
              </a:rPr>
              <a:t>Automatización:</a:t>
            </a:r>
            <a:r>
              <a:rPr lang="es-CL" sz="2400" dirty="0" b="0">
                <a:latin typeface="Calibri"/>
              </a:rPr>
              <a:t> "Desarrollamos scripts Python para automatizar el proceso de extracción y almacenamiento de los datos."</a:t>
            </a:r>
          </a:p>
          <a:p>
            <a:pPr>
              <a:buFont typeface="Arial" panose="020B0604020202020204" pitchFamily="34" charset="0"/>
              <a:buChar char="•"/>
            </a:pPr>
            <a:r>
              <a:rPr lang="es-CL" sz="2400" b="0" dirty="0">
                <a:latin typeface="Calibri"/>
              </a:rPr>
              <a:t>Visual:</a:t>
            </a:r>
            <a:r>
              <a:rPr lang="es-CL" sz="2400" dirty="0" b="0">
                <a:latin typeface="Calibri"/>
              </a:rPr>
              <a:t> Un diagrama de flujo simple que muestre los pasos involucrados en la extracción de datos: </a:t>
            </a:r>
          </a:p>
          <a:p>
            <a:pPr marL="742950" lvl="1" indent="-285750">
              <a:buFont typeface="Arial" panose="020B0604020202020204" pitchFamily="34" charset="0"/>
              <a:buChar char="•"/>
            </a:pPr>
            <a:r>
              <a:rPr lang="es-CL" dirty="0" sz="2400" b="0">
                <a:latin typeface="Calibri"/>
              </a:rPr>
              <a:t>Enviar solicitud a la API</a:t>
            </a:r>
          </a:p>
          <a:p>
            <a:pPr marL="742950" lvl="1" indent="-285750">
              <a:buFont typeface="Arial" panose="020B0604020202020204" pitchFamily="34" charset="0"/>
              <a:buChar char="•"/>
            </a:pPr>
            <a:r>
              <a:rPr lang="es-CL" dirty="0" sz="2400" b="0">
                <a:latin typeface="Calibri"/>
              </a:rPr>
              <a:t>Recibir respuesta en formato JSON</a:t>
            </a:r>
          </a:p>
          <a:p>
            <a:pPr marL="742950" lvl="1" indent="-285750">
              <a:buFont typeface="Arial" panose="020B0604020202020204" pitchFamily="34" charset="0"/>
              <a:buChar char="•"/>
            </a:pPr>
            <a:r>
              <a:rPr lang="es-CL" dirty="0" err="1" sz="2400" b="0">
                <a:latin typeface="Calibri"/>
              </a:rPr>
              <a:t>Parsear</a:t>
            </a:r>
            <a:r>
              <a:rPr lang="es-CL" dirty="0" sz="2400" b="0">
                <a:latin typeface="Calibri"/>
              </a:rPr>
              <a:t> y almacenar los datos en un </a:t>
            </a:r>
            <a:r>
              <a:rPr lang="es-CL" dirty="0" err="1" sz="2400" b="0">
                <a:latin typeface="Calibri"/>
              </a:rPr>
              <a:t>DataFrame</a:t>
            </a:r>
            <a:r>
              <a:rPr lang="es-CL" dirty="0" sz="2400" b="0">
                <a:latin typeface="Calibri"/>
              </a:rPr>
              <a:t> de Pandas</a:t>
            </a:r>
          </a:p>
          <a:p>
            <a:endParaRPr lang="es-CL" dirty="0"/>
          </a:p>
        </p:txBody>
      </p:sp>
    </p:spTree>
    <p:extLst>
      <p:ext uri="{BB962C8B-B14F-4D97-AF65-F5344CB8AC3E}">
        <p14:creationId xmlns:p14="http://schemas.microsoft.com/office/powerpoint/2010/main" val="1500033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9586005" cy="4225925"/>
          </a:xfrm>
          <a:prstGeom prst="rect">
            <a:avLst/>
          </a:prstGeom>
        </p:spPr>
        <p:txBody>
          <a:bodyPr vert="horz" lIns="91440" tIns="45720" rIns="91440" bIns="45720" rtlCol="0" anchor="t">
            <a:normAutofit/>
          </a:bodyPr>
          <a:lstStyle/>
          <a:p>
            <a:pPr>
              <a:lnSpc>
                <a:spcPct val="100000"/>
              </a:lnSpc>
              <a:spcBef>
                <a:spcPts val="1400"/>
              </a:spcBef>
            </a:pPr>
            <a:r>
              <a:rPr lang="en-US" sz="2400" dirty="0" b="0">
                <a:solidFill>
                  <a:schemeClr val="accent3">
                    <a:lumMod val="25000"/>
                  </a:schemeClr>
                </a:solidFill>
                <a:latin typeface="Calibri" panose="020B0604020104020204" pitchFamily="34" charset="0"/>
              </a:rPr>
              <a:t>Present your data collection with SpaceX REST calls using key phrases and flowcharts</a:t>
            </a:r>
            <a:endParaRPr lang="en-US" sz="2400" dirty="0">
              <a:solidFill>
                <a:schemeClr val="accent3">
                  <a:lumMod val="25000"/>
                </a:schemeClr>
              </a:solidFill>
              <a:latin typeface="Abadi"/>
            </a:endParaRPr>
          </a:p>
          <a:p>
            <a:pPr>
              <a:lnSpc>
                <a:spcPct val="100000"/>
              </a:lnSpc>
              <a:spcBef>
                <a:spcPts val="1400"/>
              </a:spcBef>
            </a:pPr>
            <a:r>
              <a:rPr lang="en-US" sz="2400" dirty="0" b="0">
                <a:solidFill>
                  <a:schemeClr val="accent3">
                    <a:lumMod val="25000"/>
                  </a:schemeClr>
                </a:solidFill>
                <a:latin typeface="Calibri"/>
              </a:rPr>
              <a:t>import requests</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b="0">
                <a:solidFill>
                  <a:schemeClr val="accent3">
                    <a:lumMod val="25000"/>
                  </a:schemeClr>
                </a:solidFill>
                <a:latin typeface="Calibri"/>
              </a:rPr>
              <a:t>response = </a:t>
            </a:r>
            <a:r>
              <a:rPr lang="en-US" sz="2400" dirty="0" err="1" b="0">
                <a:solidFill>
                  <a:schemeClr val="accent3">
                    <a:lumMod val="25000"/>
                  </a:schemeClr>
                </a:solidFill>
                <a:latin typeface="Calibri"/>
              </a:rPr>
              <a:t>requests.get</a:t>
            </a:r>
            <a:r>
              <a:rPr lang="en-US" sz="2400" dirty="0" b="0">
                <a:solidFill>
                  <a:schemeClr val="accent3">
                    <a:lumMod val="25000"/>
                  </a:schemeClr>
                </a:solidFill>
                <a:latin typeface="Calibri"/>
              </a:rPr>
              <a:t>('https://</a:t>
            </a:r>
            <a:r>
              <a:rPr lang="en-US" sz="2400" dirty="0" err="1" b="0">
                <a:solidFill>
                  <a:schemeClr val="accent3">
                    <a:lumMod val="25000"/>
                  </a:schemeClr>
                </a:solidFill>
                <a:latin typeface="Calibri"/>
              </a:rPr>
              <a:t>api.spacexdata.com</a:t>
            </a:r>
            <a:r>
              <a:rPr lang="en-US" sz="2400" dirty="0" b="0">
                <a:solidFill>
                  <a:schemeClr val="accent3">
                    <a:lumMod val="25000"/>
                  </a:schemeClr>
                </a:solidFill>
                <a:latin typeface="Calibri"/>
              </a:rPr>
              <a:t>/v4/launches/latest')</a:t>
            </a:r>
          </a:p>
          <a:p>
            <a:pPr>
              <a:lnSpc>
                <a:spcPct val="100000"/>
              </a:lnSpc>
              <a:spcBef>
                <a:spcPts val="1400"/>
              </a:spcBef>
            </a:pPr>
            <a:r>
              <a:rPr lang="en-US" sz="2400" dirty="0" b="0">
                <a:solidFill>
                  <a:schemeClr val="accent3">
                    <a:lumMod val="25000"/>
                  </a:schemeClr>
                </a:solidFill>
                <a:latin typeface="Calibri"/>
              </a:rPr>
              <a:t>data = </a:t>
            </a:r>
            <a:r>
              <a:rPr lang="en-US" sz="2400" dirty="0" err="1" b="0">
                <a:solidFill>
                  <a:schemeClr val="accent3">
                    <a:lumMod val="25000"/>
                  </a:schemeClr>
                </a:solidFill>
                <a:latin typeface="Calibri"/>
              </a:rPr>
              <a:t>response.json</a:t>
            </a:r>
            <a:r>
              <a:rPr lang="en-US" sz="2400" dirty="0" b="0">
                <a:solidFill>
                  <a:schemeClr val="accent3">
                    <a:lumMod val="25000"/>
                  </a:schemeClr>
                </a:solidFill>
                <a:latin typeface="Calibri"/>
              </a:rPr>
              <a:t>()</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790618" cy="3811587"/>
          </a:xfrm>
          <a:prstGeom prst="rect">
            <a:avLst/>
          </a:prstGeom>
        </p:spPr>
        <p:txBody>
          <a:bodyPr lIns="91440" tIns="45720" rIns="91440" bIns="45720" anchor="t">
            <a:noAutofit/>
          </a:bodyPr>
          <a:lstStyle/>
          <a:p>
            <a:pPr>
              <a:lnSpc>
                <a:spcPct val="100000"/>
              </a:lnSpc>
              <a:spcBef>
                <a:spcPts val="1400"/>
              </a:spcBef>
            </a:pPr>
            <a:r>
              <a:rPr lang="en-US" sz="2400" dirty="0" b="0">
                <a:solidFill>
                  <a:schemeClr val="accent3">
                    <a:lumMod val="25000"/>
                  </a:schemeClr>
                </a:solidFill>
                <a:latin typeface="Calibri"/>
              </a:rPr>
              <a:t>Present your web scraping process using key phrases and flowcharts</a:t>
            </a:r>
          </a:p>
          <a:p>
            <a:pPr>
              <a:lnSpc>
                <a:spcPct val="100000"/>
              </a:lnSpc>
              <a:spcBef>
                <a:spcPts val="1400"/>
              </a:spcBef>
            </a:pPr>
            <a:endParaRPr lang="en-US" sz="2400" dirty="0">
              <a:solidFill>
                <a:schemeClr val="accent3">
                  <a:lumMod val="25000"/>
                </a:schemeClr>
              </a:solidFill>
              <a:latin typeface="Abadi"/>
            </a:endParaRPr>
          </a:p>
          <a:p>
            <a:pPr>
              <a:lnSpc>
                <a:spcPct val="100000"/>
              </a:lnSpc>
              <a:spcBef>
                <a:spcPts val="1400"/>
              </a:spcBef>
            </a:pPr>
            <a:r>
              <a:rPr lang="en-US" sz="2400" dirty="0" b="0">
                <a:solidFill>
                  <a:schemeClr val="accent3">
                    <a:lumMod val="25000"/>
                  </a:schemeClr>
                </a:solidFill>
                <a:latin typeface="Calibri"/>
              </a:rPr>
              <a:t>from bs4 import </a:t>
            </a:r>
            <a:r>
              <a:rPr lang="en-US" sz="2400" dirty="0" err="1" b="0">
                <a:solidFill>
                  <a:schemeClr val="accent3">
                    <a:lumMod val="25000"/>
                  </a:schemeClr>
                </a:solidFill>
                <a:latin typeface="Calibri"/>
              </a:rPr>
              <a:t>BeautifulSoup</a:t>
            </a:r>
            <a:endParaRPr lang="en-US" sz="2400" dirty="0">
              <a:solidFill>
                <a:schemeClr val="accent3">
                  <a:lumMod val="25000"/>
                </a:schemeClr>
              </a:solidFill>
              <a:latin typeface="Abadi"/>
            </a:endParaRPr>
          </a:p>
          <a:p>
            <a:pPr>
              <a:lnSpc>
                <a:spcPct val="100000"/>
              </a:lnSpc>
              <a:spcBef>
                <a:spcPts val="1400"/>
              </a:spcBef>
            </a:pPr>
            <a:r>
              <a:rPr lang="en-US" sz="2400" dirty="0" b="0">
                <a:solidFill>
                  <a:schemeClr val="accent3">
                    <a:lumMod val="25000"/>
                  </a:schemeClr>
                </a:solidFill>
                <a:latin typeface="Calibri"/>
              </a:rPr>
              <a:t>import requests</a:t>
            </a:r>
          </a:p>
          <a:p>
            <a:pPr>
              <a:lnSpc>
                <a:spcPct val="100000"/>
              </a:lnSpc>
              <a:spcBef>
                <a:spcPts val="1400"/>
              </a:spcBef>
            </a:pPr>
            <a:r>
              <a:rPr lang="en-US" sz="2400" dirty="0" b="0">
                <a:solidFill>
                  <a:schemeClr val="accent3">
                    <a:lumMod val="25000"/>
                  </a:schemeClr>
                </a:solidFill>
                <a:latin typeface="Calibri"/>
              </a:rPr>
              <a:t>response = </a:t>
            </a:r>
            <a:r>
              <a:rPr lang="en-US" sz="2400" dirty="0" err="1" b="0">
                <a:solidFill>
                  <a:schemeClr val="accent3">
                    <a:lumMod val="25000"/>
                  </a:schemeClr>
                </a:solidFill>
                <a:latin typeface="Calibri"/>
              </a:rPr>
              <a:t>requests.get</a:t>
            </a:r>
            <a:r>
              <a:rPr lang="en-US" sz="2400" dirty="0" b="0">
                <a:solidFill>
                  <a:schemeClr val="accent3">
                    <a:lumMod val="25000"/>
                  </a:schemeClr>
                </a:solidFill>
                <a:latin typeface="Calibri"/>
              </a:rPr>
              <a:t>('https://</a:t>
            </a:r>
            <a:r>
              <a:rPr lang="en-US" sz="2400" dirty="0" err="1" b="0">
                <a:solidFill>
                  <a:schemeClr val="accent3">
                    <a:lumMod val="25000"/>
                  </a:schemeClr>
                </a:solidFill>
                <a:latin typeface="Calibri"/>
              </a:rPr>
              <a:t>www.spacex.com</a:t>
            </a:r>
            <a:r>
              <a:rPr lang="en-US" sz="2400" dirty="0" b="0">
                <a:solidFill>
                  <a:schemeClr val="accent3">
                    <a:lumMod val="25000"/>
                  </a:schemeClr>
                </a:solidFill>
                <a:latin typeface="Calibri"/>
              </a:rPr>
              <a:t>/launches')</a:t>
            </a:r>
          </a:p>
          <a:p>
            <a:pPr>
              <a:lnSpc>
                <a:spcPct val="100000"/>
              </a:lnSpc>
              <a:spcBef>
                <a:spcPts val="1400"/>
              </a:spcBef>
            </a:pPr>
            <a:r>
              <a:rPr lang="en-US" sz="2400" dirty="0" b="0">
                <a:solidFill>
                  <a:schemeClr val="accent3">
                    <a:lumMod val="25000"/>
                  </a:schemeClr>
                </a:solidFill>
                <a:latin typeface="Calibri"/>
              </a:rPr>
              <a:t>soup = </a:t>
            </a:r>
            <a:r>
              <a:rPr lang="en-US" sz="2400" dirty="0" err="1" b="0">
                <a:solidFill>
                  <a:schemeClr val="accent3">
                    <a:lumMod val="25000"/>
                  </a:schemeClr>
                </a:solidFill>
                <a:latin typeface="Calibri"/>
              </a:rPr>
              <a:t>BeautifulSoup</a:t>
            </a:r>
            <a:r>
              <a:rPr lang="en-US" sz="2400" dirty="0" b="0">
                <a:solidFill>
                  <a:schemeClr val="accent3">
                    <a:lumMod val="25000"/>
                  </a:schemeClr>
                </a:solidFill>
                <a:latin typeface="Calibri"/>
              </a:rPr>
              <a:t>(</a:t>
            </a:r>
            <a:r>
              <a:rPr lang="en-US" sz="2400" dirty="0" err="1" b="0">
                <a:solidFill>
                  <a:schemeClr val="accent3">
                    <a:lumMod val="25000"/>
                  </a:schemeClr>
                </a:solidFill>
                <a:latin typeface="Calibri"/>
              </a:rPr>
              <a:t>response.content</a:t>
            </a:r>
            <a:r>
              <a:rPr lang="en-US" sz="2400" dirty="0" b="0">
                <a:solidFill>
                  <a:schemeClr val="accent3">
                    <a:lumMod val="25000"/>
                  </a:schemeClr>
                </a:solidFill>
                <a:latin typeface="Calibri"/>
              </a:rPr>
              <a:t>, '</a:t>
            </a:r>
            <a:r>
              <a:rPr lang="en-US" sz="2400" dirty="0" err="1" b="0">
                <a:solidFill>
                  <a:schemeClr val="accent3">
                    <a:lumMod val="25000"/>
                  </a:schemeClr>
                </a:solidFill>
                <a:latin typeface="Calibri"/>
              </a:rPr>
              <a:t>html.parser</a:t>
            </a:r>
            <a:r>
              <a:rPr lang="en-US" sz="2400" dirty="0" b="0">
                <a:solidFill>
                  <a:schemeClr val="accent3">
                    <a:lumMod val="25000"/>
                  </a:schemeClr>
                </a:solidFill>
                <a:latin typeface="Calibri"/>
              </a:rPr>
              <a:t>')</a:t>
            </a:r>
          </a:p>
          <a:p>
            <a:pPr>
              <a:lnSpc>
                <a:spcPct val="100000"/>
              </a:lnSpc>
              <a:spcBef>
                <a:spcPts val="1400"/>
              </a:spcBef>
            </a:pPr>
            <a:r>
              <a:rPr lang="en-US" sz="2400" dirty="0" err="1" b="0">
                <a:solidFill>
                  <a:schemeClr val="accent3">
                    <a:lumMod val="25000"/>
                  </a:schemeClr>
                </a:solidFill>
                <a:latin typeface="Calibri"/>
              </a:rPr>
              <a:t>launch_dates</a:t>
            </a:r>
            <a:r>
              <a:rPr lang="en-US" sz="2400" dirty="0" b="0">
                <a:solidFill>
                  <a:schemeClr val="accent3">
                    <a:lumMod val="25000"/>
                  </a:schemeClr>
                </a:solidFill>
                <a:latin typeface="Calibri"/>
              </a:rPr>
              <a:t> = </a:t>
            </a:r>
            <a:r>
              <a:rPr lang="en-US" sz="2400" dirty="0" err="1" b="0">
                <a:solidFill>
                  <a:schemeClr val="accent3">
                    <a:lumMod val="25000"/>
                  </a:schemeClr>
                </a:solidFill>
                <a:latin typeface="Calibri"/>
              </a:rPr>
              <a:t>soup.find_all</a:t>
            </a:r>
            <a:r>
              <a:rPr lang="en-US" sz="2400" dirty="0" b="0">
                <a:solidFill>
                  <a:schemeClr val="accent3">
                    <a:lumMod val="25000"/>
                  </a:schemeClr>
                </a:solidFill>
                <a:latin typeface="Calibri"/>
              </a:rPr>
              <a:t>('div', class_='launch-date')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z="2400" b="0">
                <a:solidFill>
                  <a:srgbClr val="0B49CB"/>
                </a:solidFill>
                <a:latin typeface="Calibr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1068</TotalTime>
  <Words>2329</Words>
  <Application>Microsoft Macintosh PowerPoint</Application>
  <PresentationFormat>Panorámica</PresentationFormat>
  <Paragraphs>192</Paragraphs>
  <Slides>34</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Mauricio Gonzalez Sandoval</cp:lastModifiedBy>
  <cp:revision>203</cp:revision>
  <dcterms:created xsi:type="dcterms:W3CDTF">2021-04-29T18:58:34Z</dcterms:created>
  <dcterms:modified xsi:type="dcterms:W3CDTF">2024-12-22T13:34:36Z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